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7" r:id="rId6"/>
    <p:sldId id="290" r:id="rId7"/>
    <p:sldId id="264" r:id="rId8"/>
    <p:sldId id="291" r:id="rId9"/>
    <p:sldId id="268" r:id="rId10"/>
    <p:sldId id="286" r:id="rId11"/>
    <p:sldId id="262" r:id="rId12"/>
    <p:sldId id="292" r:id="rId13"/>
    <p:sldId id="293" r:id="rId14"/>
    <p:sldId id="276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AD53B1-0BD2-4728-927A-E6DFCD168B4D}">
          <p14:sldIdLst>
            <p14:sldId id="256"/>
            <p14:sldId id="277"/>
            <p14:sldId id="290"/>
            <p14:sldId id="264"/>
            <p14:sldId id="291"/>
            <p14:sldId id="268"/>
            <p14:sldId id="286"/>
            <p14:sldId id="262"/>
            <p14:sldId id="292"/>
            <p14:sldId id="293"/>
            <p14:sldId id="276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204" autoAdjust="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2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6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26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6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33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3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pivot.proquest.com/dashboard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en@ord.msstate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sstate.infoready4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vot.proquest.com/dashboar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netid@msstate.edu" TargetMode="External"/><Relationship Id="rId4" Type="http://schemas.openxmlformats.org/officeDocument/2006/relationships/hyperlink" Target="https://www.ord.msstate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94" y="322217"/>
            <a:ext cx="6461760" cy="404077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Where to go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How to do it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3B43-866B-16F9-B59B-BC7DF42D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96112"/>
            <a:ext cx="11125199" cy="794143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Pivot- DEMO </a:t>
            </a:r>
            <a:r>
              <a:rPr lang="en-US" sz="27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https://pivot.proquest.com/dashboard</a:t>
            </a:r>
            <a:endParaRPr lang="en-US" sz="2700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5D0DA4-9626-B071-4308-8A825104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68FF364-38EF-212A-88F0-4DACA146791D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9525" y="1690256"/>
            <a:ext cx="12192000" cy="5167744"/>
          </a:xfrm>
        </p:spPr>
      </p:pic>
    </p:spTree>
    <p:extLst>
      <p:ext uri="{BB962C8B-B14F-4D97-AF65-F5344CB8AC3E}">
        <p14:creationId xmlns:p14="http://schemas.microsoft.com/office/powerpoint/2010/main" val="404556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0" y="1182253"/>
            <a:ext cx="7989454" cy="1967345"/>
          </a:xfrm>
        </p:spPr>
        <p:txBody>
          <a:bodyPr>
            <a:normAutofit/>
          </a:bodyPr>
          <a:lstStyle/>
          <a:p>
            <a:r>
              <a:rPr lang="en-US" sz="6000" dirty="0"/>
              <a:t>              </a:t>
            </a:r>
            <a:r>
              <a:rPr lang="en-US" sz="6700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16443"/>
            <a:ext cx="6918036" cy="540327"/>
          </a:xfrm>
        </p:spPr>
        <p:txBody>
          <a:bodyPr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700" b="1" dirty="0">
                <a:latin typeface="Calisto MT" panose="02040603050505030304" pitchFamily="18" charset="0"/>
              </a:rPr>
              <a:t>Kristen Sendelweck</a:t>
            </a:r>
            <a:r>
              <a:rPr lang="en-US" sz="1700" b="1" dirty="0"/>
              <a:t>​       </a:t>
            </a:r>
            <a:r>
              <a:rPr lang="en-US" sz="1700" b="1" dirty="0">
                <a:latin typeface="Calisto MT" panose="020406030505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Kristen@ord.msstate.edu</a:t>
            </a:r>
            <a:r>
              <a:rPr lang="en-US" sz="1700" b="1" dirty="0">
                <a:latin typeface="Calisto MT" panose="02040603050505030304" pitchFamily="18" charset="0"/>
              </a:rPr>
              <a:t>      662-325-3486</a:t>
            </a: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363CECAF-3C12-43B7-8A6B-1A0B113B3DDE}"/>
              </a:ext>
            </a:extLst>
          </p:cNvPr>
          <p:cNvSpPr/>
          <p:nvPr/>
        </p:nvSpPr>
        <p:spPr>
          <a:xfrm>
            <a:off x="2050472" y="6492642"/>
            <a:ext cx="157017" cy="171393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30F1C547-1D74-CEAE-4241-35648C9A5E71}"/>
              </a:ext>
            </a:extLst>
          </p:cNvPr>
          <p:cNvSpPr/>
          <p:nvPr/>
        </p:nvSpPr>
        <p:spPr>
          <a:xfrm>
            <a:off x="4812146" y="6515213"/>
            <a:ext cx="157017" cy="171393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3519-6382-B2B7-12B6-C997D16E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latin typeface="Calisto MT" panose="02040603050505030304" pitchFamily="18" charset="0"/>
              </a:rPr>
              <a:t>GOVWIN IQ</a:t>
            </a:r>
            <a:endParaRPr lang="en-US" u="sng" dirty="0">
              <a:latin typeface="Calisto MT" panose="0204060305050503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91D4D-2088-C3F1-CF4A-C3969D05FB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2417197"/>
            <a:ext cx="4479471" cy="3737541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C1FD2-EFBE-AEE2-E9C2-14AB4041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7AA80-7880-9904-9238-822C3E448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17196"/>
            <a:ext cx="2847975" cy="37375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7C4FAF-2BD8-4CD0-D710-DEA26F1FF079}"/>
              </a:ext>
            </a:extLst>
          </p:cNvPr>
          <p:cNvSpPr txBox="1"/>
          <p:nvPr/>
        </p:nvSpPr>
        <p:spPr>
          <a:xfrm>
            <a:off x="3801439" y="2598003"/>
            <a:ext cx="1315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sto MT" panose="02040603050505030304" pitchFamily="18" charset="0"/>
              </a:rPr>
              <a:t>Denise Navicky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0BAE0-8E44-C1A1-E506-5099E6262285}"/>
              </a:ext>
            </a:extLst>
          </p:cNvPr>
          <p:cNvSpPr txBox="1"/>
          <p:nvPr/>
        </p:nvSpPr>
        <p:spPr>
          <a:xfrm>
            <a:off x="3878784" y="3507377"/>
            <a:ext cx="1781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sto MT" panose="02040603050505030304" pitchFamily="18" charset="0"/>
              </a:rPr>
              <a:t>Aviation Program Manager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FCA081-223F-EF02-71DF-84CC39B2DFA8}"/>
              </a:ext>
            </a:extLst>
          </p:cNvPr>
          <p:cNvSpPr txBox="1"/>
          <p:nvPr/>
        </p:nvSpPr>
        <p:spPr>
          <a:xfrm>
            <a:off x="762000" y="5862349"/>
            <a:ext cx="2943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Calisto MT" panose="02040603050505030304" pitchFamily="18" charset="0"/>
              </a:rPr>
              <a:t>denise@raspet.msstate.edu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0AF189-2AC7-C5D2-92A8-5F4384958C12}"/>
              </a:ext>
            </a:extLst>
          </p:cNvPr>
          <p:cNvCxnSpPr/>
          <p:nvPr/>
        </p:nvCxnSpPr>
        <p:spPr>
          <a:xfrm>
            <a:off x="3705707" y="3429000"/>
            <a:ext cx="12948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59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89" y="1326444"/>
            <a:ext cx="6343650" cy="1625761"/>
          </a:xfrm>
        </p:spPr>
        <p:txBody>
          <a:bodyPr>
            <a:normAutofit/>
          </a:bodyPr>
          <a:lstStyle/>
          <a:p>
            <a:r>
              <a:rPr lang="en-US" sz="6000" u="sng" dirty="0">
                <a:latin typeface="Univers Condensed" panose="020B0506020202050204" pitchFamily="34" charset="0"/>
              </a:rPr>
              <a:t>Agenda</a:t>
            </a:r>
            <a:endParaRPr lang="en-ZA" sz="6000" u="sng" dirty="0">
              <a:latin typeface="Univers Condensed" panose="020B050602020205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28619" y="3656058"/>
            <a:ext cx="6695938" cy="30654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Univers Condensed" panose="020B0506020202050204" pitchFamily="34" charset="0"/>
              </a:rPr>
              <a:t>Limited Submissions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Univers Condensed" panose="020B0506020202050204" pitchFamily="34" charset="0"/>
              </a:rPr>
              <a:t>InfoReady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Univers Condensed" panose="020B0506020202050204" pitchFamily="34" charset="0"/>
              </a:rPr>
              <a:t>Pivot-RP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Univers Condensed" panose="020B0506020202050204" pitchFamily="34" charset="0"/>
              </a:rPr>
              <a:t>Demo of Pivot’s features and functionality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6745" y="375313"/>
            <a:ext cx="6594768" cy="987107"/>
          </a:xfrm>
        </p:spPr>
        <p:txBody>
          <a:bodyPr>
            <a:normAutofit/>
          </a:bodyPr>
          <a:lstStyle/>
          <a:p>
            <a:r>
              <a:rPr lang="en-US" sz="4400" u="sng" dirty="0"/>
              <a:t>Limited Submissions</a:t>
            </a:r>
            <a:r>
              <a:rPr lang="en-US" dirty="0"/>
              <a:t>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6745" y="1808328"/>
            <a:ext cx="6594768" cy="477671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sto MT" panose="02040603050505030304" pitchFamily="18" charset="0"/>
              </a:rPr>
              <a:t>Limited Submissions (LS) are funding opportunities in which the sponsor only allows a specific and limited number of proposals from a given institution.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3" name="Picture Placeholder 12" descr="Low angle view of tall buildings">
            <a:extLst>
              <a:ext uri="{FF2B5EF4-FFF2-40B4-BE49-F238E27FC236}">
                <a16:creationId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3" r="43"/>
          <a:stretch/>
        </p:blipFill>
        <p:spPr>
          <a:xfrm>
            <a:off x="0" y="-1"/>
            <a:ext cx="4076118" cy="6096678"/>
          </a:xfr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3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/>
          <a:lstStyle/>
          <a:p>
            <a:pPr algn="ctr"/>
            <a:r>
              <a:rPr lang="en-US" u="sng" dirty="0"/>
              <a:t>How to find limited submissions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84832" y="2492034"/>
            <a:ext cx="6597650" cy="43659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sto MT" panose="02040603050505030304" pitchFamily="18" charset="0"/>
              </a:rPr>
              <a:t>Limitations are always found in the solicitation (usually under eligibility information)</a:t>
            </a:r>
          </a:p>
          <a:p>
            <a:r>
              <a:rPr lang="en-US" sz="2000" dirty="0">
                <a:latin typeface="Calisto MT" panose="02040603050505030304" pitchFamily="18" charset="0"/>
              </a:rPr>
              <a:t>	-PI limitations and Institutional limitations</a:t>
            </a:r>
          </a:p>
          <a:p>
            <a:endParaRPr lang="en-US" sz="2000" dirty="0">
              <a:latin typeface="Calisto MT" panose="02040603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sto MT" panose="02040603050505030304" pitchFamily="18" charset="0"/>
              </a:rPr>
              <a:t>Email from the Office of Research Development (ORD) to Associate Deans for Research (ADR’s) and Grants and Contract Specialists (G&amp;C’s).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sto MT" panose="02040603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sto MT" panose="02040603050505030304" pitchFamily="18" charset="0"/>
              </a:rPr>
              <a:t>Posted on the Office of Research and Economic Development (ORED) website</a:t>
            </a:r>
          </a:p>
          <a:p>
            <a:pPr lvl="1" indent="0">
              <a:buNone/>
            </a:pPr>
            <a:r>
              <a:rPr lang="en-US" sz="2000" dirty="0">
                <a:latin typeface="Calisto MT" panose="02040603050505030304" pitchFamily="18" charset="0"/>
              </a:rPr>
              <a:t>	-Initiatives tab </a:t>
            </a:r>
            <a:r>
              <a:rPr lang="en-US" sz="2000" dirty="0">
                <a:latin typeface="Calisto MT" panose="02040603050505030304" pitchFamily="18" charset="0"/>
                <a:sym typeface="Wingdings" panose="05000000000000000000" pitchFamily="2" charset="2"/>
              </a:rPr>
              <a:t> Limited Submissions</a:t>
            </a:r>
          </a:p>
          <a:p>
            <a:pPr lvl="1" indent="0">
              <a:buNone/>
            </a:pPr>
            <a:r>
              <a:rPr lang="en-US" sz="2000" dirty="0">
                <a:latin typeface="Calisto MT" panose="02040603050505030304" pitchFamily="18" charset="0"/>
                <a:sym typeface="Wingdings" panose="05000000000000000000" pitchFamily="2" charset="2"/>
              </a:rPr>
              <a:t>	-Quick links</a:t>
            </a:r>
            <a:endParaRPr lang="en-US" sz="2000" dirty="0">
              <a:latin typeface="Calisto MT" panose="02040603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382" y="576943"/>
            <a:ext cx="10159175" cy="808512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Limited Submission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772" y="1717964"/>
            <a:ext cx="6449785" cy="468283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sto MT" panose="02040603050505030304" pitchFamily="18" charset="0"/>
              </a:rPr>
              <a:t>Announcements are distributed via email which include all internal, pre-proposal requirements  (due date included)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sto MT" panose="02040603050505030304" pitchFamily="18" charset="0"/>
              </a:rPr>
              <a:t>There is a link provided in the email that can take you directly to the InfoReady portal, specific to that solicitation, which is where all internal competitions are applied for and collected.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sto MT" panose="02040603050505030304" pitchFamily="18" charset="0"/>
              </a:rPr>
              <a:t>You can also find the InfoReady portal at the top of the ORED Limited Submission page on their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sto MT" panose="02040603050505030304" pitchFamily="18" charset="0"/>
                <a:hlinkClick r:id="rId3"/>
              </a:rPr>
              <a:t>InfoReady</a:t>
            </a:r>
            <a:endParaRPr lang="en-US" sz="2000" b="1" dirty="0">
              <a:latin typeface="Calisto MT" panose="020406030505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D8EF-09F7-2BAC-3EC4-6E8F4051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498948"/>
            <a:ext cx="9389288" cy="768915"/>
          </a:xfrm>
        </p:spPr>
        <p:txBody>
          <a:bodyPr/>
          <a:lstStyle/>
          <a:p>
            <a:pPr algn="ctr"/>
            <a:r>
              <a:rPr lang="en-US" u="sng" dirty="0"/>
              <a:t>Things to keep in mind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5" y="1883391"/>
            <a:ext cx="4514850" cy="4585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 It is the responsibility of the MSU employee (faculty, researcher, center director, etc.) to notify ORD if they identify a proposal announcement that has a limit on the number of proposals that can be submitted.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 When multiple pre-proposals are received, ORD will convene a panel to review pre-proposals to determine which proposal has the best opportunity for funding.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3F3455-E568-40C9-9F4D-8C89F4CD95F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645963" y="1883391"/>
            <a:ext cx="4514850" cy="5174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 Once a decision is made, the principal investigator (PI) of the pre-proposal is notified that they will represent MSU for the submission and an </a:t>
            </a:r>
            <a:r>
              <a:rPr lang="en-US" u="sng" dirty="0">
                <a:solidFill>
                  <a:srgbClr val="002060"/>
                </a:solidFill>
              </a:rPr>
              <a:t>ORED approval number</a:t>
            </a:r>
            <a:r>
              <a:rPr lang="en-US" dirty="0">
                <a:solidFill>
                  <a:srgbClr val="002060"/>
                </a:solidFill>
              </a:rPr>
              <a:t> is provided.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 The ORED approval number must be provided to the Office of Sponsored Projects (OSP) for the proposal to be submitted to the funding agency.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 A PI of a pre-proposal that has been approved to represent the university should notify ORD if for some reason they decide not to submit a proposal for the limited submission. This will allow ORD to notify the second highest scoring preproposal applicant to submit on behalf of MSU.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896111"/>
            <a:ext cx="7889768" cy="978871"/>
          </a:xfrm>
        </p:spPr>
        <p:txBody>
          <a:bodyPr>
            <a:normAutofit/>
          </a:bodyPr>
          <a:lstStyle/>
          <a:p>
            <a:r>
              <a:rPr lang="en-US" sz="6000" u="sng" dirty="0"/>
              <a:t>PIVOT-RP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251268-42B4-3B45-A59B-740E2DB97A0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520440" y="2207491"/>
            <a:ext cx="2994660" cy="4148859"/>
          </a:xfrm>
        </p:spPr>
        <p:txBody>
          <a:bodyPr>
            <a:normAutofit/>
          </a:bodyPr>
          <a:lstStyle/>
          <a:p>
            <a:r>
              <a:rPr lang="en-US" sz="2000" dirty="0"/>
              <a:t>Find Funding</a:t>
            </a:r>
          </a:p>
          <a:p>
            <a:r>
              <a:rPr lang="en-US" sz="2000" dirty="0"/>
              <a:t>Advance Collaborations​</a:t>
            </a:r>
          </a:p>
          <a:p>
            <a:r>
              <a:rPr lang="en-US" sz="2000" dirty="0"/>
              <a:t>Increase Communications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492136-277B-808E-9D1B-052735920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6432" y="2105892"/>
            <a:ext cx="4580088" cy="4752108"/>
          </a:xfrm>
        </p:spPr>
        <p:txBody>
          <a:bodyPr>
            <a:normAutofit/>
          </a:bodyPr>
          <a:lstStyle/>
          <a:p>
            <a:r>
              <a:rPr lang="en-US" dirty="0"/>
              <a:t>Pivot-RP is a dynamic, comprehensive tool that will allow the following:</a:t>
            </a:r>
          </a:p>
          <a:p>
            <a:pPr lvl="1"/>
            <a:r>
              <a:rPr lang="en-US" dirty="0"/>
              <a:t>Search for funding opportunities ​</a:t>
            </a:r>
          </a:p>
          <a:p>
            <a:pPr lvl="1"/>
            <a:r>
              <a:rPr lang="en-US" dirty="0"/>
              <a:t>Track and save funding searches</a:t>
            </a:r>
          </a:p>
          <a:p>
            <a:pPr lvl="1"/>
            <a:r>
              <a:rPr lang="en-US" dirty="0"/>
              <a:t>Easily share opportunities with colleagues​</a:t>
            </a:r>
          </a:p>
          <a:p>
            <a:pPr lvl="1"/>
            <a:r>
              <a:rPr lang="en-US" dirty="0"/>
              <a:t>Explore profiles to advance potential collaborations</a:t>
            </a:r>
          </a:p>
          <a:p>
            <a:pPr lvl="1"/>
            <a:r>
              <a:rPr lang="en-US" dirty="0"/>
              <a:t>Extend communication and outreach</a:t>
            </a:r>
          </a:p>
          <a:p>
            <a:pPr lvl="1"/>
            <a:r>
              <a:rPr lang="en-US" dirty="0"/>
              <a:t>Receive email updates and notifications</a:t>
            </a:r>
          </a:p>
          <a:p>
            <a:pPr lvl="1"/>
            <a:r>
              <a:rPr lang="en-US" dirty="0"/>
              <a:t>Stay on top of funding insight</a:t>
            </a:r>
          </a:p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3DE1AA4-0AE6-C6D5-E252-BBD5ED25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877" y="898524"/>
            <a:ext cx="7606895" cy="1216603"/>
          </a:xfrm>
        </p:spPr>
        <p:txBody>
          <a:bodyPr/>
          <a:lstStyle/>
          <a:p>
            <a:pPr algn="ctr"/>
            <a:r>
              <a:rPr lang="en-US" u="sng" dirty="0"/>
              <a:t>Finding funding</a:t>
            </a:r>
            <a:br>
              <a:rPr lang="en-US" dirty="0"/>
            </a:br>
            <a:r>
              <a:rPr lang="en-US" sz="2000" dirty="0"/>
              <a:t>Don’t miss an opportunity</a:t>
            </a:r>
          </a:p>
        </p:txBody>
      </p:sp>
      <p:pic>
        <p:nvPicPr>
          <p:cNvPr id="14" name="Picture Placeholder 13" descr="Woman walking in office">
            <a:extLst>
              <a:ext uri="{FF2B5EF4-FFF2-40B4-BE49-F238E27FC236}">
                <a16:creationId xmlns:a16="http://schemas.microsoft.com/office/drawing/2014/main" id="{206549BD-D8AF-D3BE-750E-5F8C50CCB5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5913" r="35913"/>
          <a:stretch/>
        </p:blipFill>
        <p:spPr>
          <a:xfrm>
            <a:off x="1011337" y="9212"/>
            <a:ext cx="2029967" cy="4850544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441910-6501-5C60-C05A-BAFF34C2579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803953" y="2115127"/>
            <a:ext cx="7615274" cy="4122161"/>
          </a:xfrm>
        </p:spPr>
        <p:txBody>
          <a:bodyPr>
            <a:normAutofit/>
          </a:bodyPr>
          <a:lstStyle/>
          <a:p>
            <a:r>
              <a:rPr lang="en-US" dirty="0"/>
              <a:t>Pivot provides a wide distribution of </a:t>
            </a:r>
            <a:r>
              <a:rPr lang="en-US" u="sng" dirty="0"/>
              <a:t>SPONSORS</a:t>
            </a:r>
            <a:r>
              <a:rPr lang="en-US" dirty="0"/>
              <a:t> and a wide variety of opportunity </a:t>
            </a:r>
            <a:r>
              <a:rPr lang="en-US" u="sng" dirty="0"/>
              <a:t>TYPES</a:t>
            </a:r>
            <a:r>
              <a:rPr lang="en-US" dirty="0"/>
              <a:t> all from one location!!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1853" y="2682814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1C374B-40F2-4B1E-A9D8-6E5C932FF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2824876"/>
            <a:ext cx="2011680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2C7587B-DD64-0940-2F6D-21C5F453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AE016-49E3-9DD0-B02D-2C7916B79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953" y="2957134"/>
            <a:ext cx="3156994" cy="3662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F65E4E-B6D4-7324-BF2B-BEBFD3D6A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617" y="2973009"/>
            <a:ext cx="4067155" cy="36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A5F06C0F-0283-105C-2167-288BADAAE234}"/>
              </a:ext>
            </a:extLst>
          </p:cNvPr>
          <p:cNvSpPr/>
          <p:nvPr/>
        </p:nvSpPr>
        <p:spPr>
          <a:xfrm>
            <a:off x="7703127" y="1754928"/>
            <a:ext cx="2650837" cy="1191472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0C883-7528-F9C5-D6FA-15EC059A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96112"/>
            <a:ext cx="10668000" cy="895743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2 simple ways to Create an Account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7E69BA-FC91-08A5-671F-B53E6E989C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576251"/>
            <a:ext cx="5375564" cy="5145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Link to MSU dashboard:</a:t>
            </a:r>
            <a:endParaRPr lang="en-US" sz="2000" dirty="0">
              <a:hlinkClick r:id="rId3"/>
            </a:endParaRPr>
          </a:p>
          <a:p>
            <a:pPr lvl="1"/>
            <a:r>
              <a:rPr lang="en-US" sz="1600" dirty="0">
                <a:hlinkClick r:id="rId3"/>
              </a:rPr>
              <a:t>https://pivot.proquest.com/dashboard</a:t>
            </a:r>
            <a:r>
              <a:rPr lang="en-US" sz="1600" dirty="0"/>
              <a:t> ​</a:t>
            </a:r>
          </a:p>
          <a:p>
            <a:pPr marL="342900" indent="-342900">
              <a:buAutoNum type="arabicPeriod" startAt="2"/>
            </a:pPr>
            <a:r>
              <a:rPr lang="en-US" sz="2000" dirty="0"/>
              <a:t>Office of Research Development website:</a:t>
            </a:r>
          </a:p>
          <a:p>
            <a:pPr lvl="1"/>
            <a:r>
              <a:rPr lang="en-US" sz="1600" dirty="0">
                <a:hlinkClick r:id="rId4"/>
              </a:rPr>
              <a:t>https://www.ord.msstate.edu/</a:t>
            </a:r>
            <a:r>
              <a:rPr lang="en-US" sz="1600" dirty="0"/>
              <a:t> 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Select “Create an Account”</a:t>
            </a:r>
          </a:p>
          <a:p>
            <a:pPr lvl="1"/>
            <a:r>
              <a:rPr lang="en-US" sz="1600" dirty="0"/>
              <a:t>Use Institutional Login Credentials (or) Use email Address/Create Password </a:t>
            </a:r>
          </a:p>
          <a:p>
            <a:pPr lvl="1"/>
            <a:r>
              <a:rPr lang="en-US" sz="1600" dirty="0"/>
              <a:t>Affiliate with MSU</a:t>
            </a:r>
          </a:p>
          <a:p>
            <a:pPr lvl="1"/>
            <a:r>
              <a:rPr lang="en-US" sz="1600" dirty="0"/>
              <a:t>Complete requested information (basic)</a:t>
            </a:r>
          </a:p>
          <a:p>
            <a:pPr lvl="1"/>
            <a:r>
              <a:rPr lang="en-US" sz="1600" dirty="0"/>
              <a:t>Receive a confirmation email from Pivot and select “Confirm”.</a:t>
            </a:r>
          </a:p>
          <a:p>
            <a:pPr lvl="1"/>
            <a:r>
              <a:rPr lang="en-US" sz="1600" dirty="0"/>
              <a:t>Sign in and claim or create your personalized profile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FE259-B742-148B-88EA-EAE84226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0A806-03B3-2CD7-F5C3-EE05AF1E9CC1}"/>
              </a:ext>
            </a:extLst>
          </p:cNvPr>
          <p:cNvSpPr txBox="1"/>
          <p:nvPr/>
        </p:nvSpPr>
        <p:spPr>
          <a:xfrm>
            <a:off x="6779491" y="2198255"/>
            <a:ext cx="41886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Side Notes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This is a FREE resource to all MSU faculty, staff, and students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Your email MUST be affiliated with MSU (office email OR </a:t>
            </a:r>
            <a:r>
              <a:rPr lang="en-US" dirty="0">
                <a:hlinkClick r:id="rId5"/>
              </a:rPr>
              <a:t>netid@msstate.edu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This email will be your USER ID when signing in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783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{72C38103-9CAC-460C-8494-1A77C0698528}tf33968143_win32</Template>
  <TotalTime>315</TotalTime>
  <Words>660</Words>
  <Application>Microsoft Office PowerPoint</Application>
  <PresentationFormat>Widescreen</PresentationFormat>
  <Paragraphs>97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Calibri</vt:lpstr>
      <vt:lpstr>Calisto MT</vt:lpstr>
      <vt:lpstr>Univers Condensed</vt:lpstr>
      <vt:lpstr>Custom</vt:lpstr>
      <vt:lpstr>Where to go &amp;  How to do it</vt:lpstr>
      <vt:lpstr>Agenda</vt:lpstr>
      <vt:lpstr>Limited Submissions​</vt:lpstr>
      <vt:lpstr>How to find limited submissions</vt:lpstr>
      <vt:lpstr>Limited Submission Process</vt:lpstr>
      <vt:lpstr>Things to keep in mind</vt:lpstr>
      <vt:lpstr>PIVOT-RP</vt:lpstr>
      <vt:lpstr>Finding funding Don’t miss an opportunity</vt:lpstr>
      <vt:lpstr>2 simple ways to Create an Account</vt:lpstr>
      <vt:lpstr>Pivot- DEMO https://pivot.proquest.com/dashboard</vt:lpstr>
      <vt:lpstr>              THANK YOU</vt:lpstr>
      <vt:lpstr>GOVWIN IQ</vt:lpstr>
    </vt:vector>
  </TitlesOfParts>
  <Company>Mississippi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Sendelweck, Kristen</dc:creator>
  <cp:lastModifiedBy>Sendelweck, Kristen</cp:lastModifiedBy>
  <cp:revision>5</cp:revision>
  <dcterms:created xsi:type="dcterms:W3CDTF">2024-01-29T16:26:48Z</dcterms:created>
  <dcterms:modified xsi:type="dcterms:W3CDTF">2024-01-30T13:35:19Z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