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62" r:id="rId9"/>
    <p:sldId id="294" r:id="rId10"/>
    <p:sldId id="263" r:id="rId11"/>
    <p:sldId id="271" r:id="rId12"/>
    <p:sldId id="281" r:id="rId13"/>
    <p:sldId id="283" r:id="rId14"/>
    <p:sldId id="258" r:id="rId15"/>
    <p:sldId id="259" r:id="rId16"/>
    <p:sldId id="260" r:id="rId17"/>
    <p:sldId id="299" r:id="rId18"/>
    <p:sldId id="301" r:id="rId19"/>
    <p:sldId id="264" r:id="rId20"/>
    <p:sldId id="285" r:id="rId21"/>
    <p:sldId id="272" r:id="rId22"/>
    <p:sldId id="265" r:id="rId23"/>
    <p:sldId id="266" r:id="rId24"/>
    <p:sldId id="268" r:id="rId25"/>
    <p:sldId id="269" r:id="rId26"/>
    <p:sldId id="267" r:id="rId27"/>
    <p:sldId id="273" r:id="rId28"/>
    <p:sldId id="274" r:id="rId29"/>
    <p:sldId id="275" r:id="rId30"/>
    <p:sldId id="276" r:id="rId31"/>
    <p:sldId id="277" r:id="rId32"/>
    <p:sldId id="279" r:id="rId33"/>
    <p:sldId id="286" r:id="rId34"/>
    <p:sldId id="280" r:id="rId35"/>
    <p:sldId id="278" r:id="rId36"/>
    <p:sldId id="282" r:id="rId37"/>
    <p:sldId id="287" r:id="rId38"/>
    <p:sldId id="295" r:id="rId39"/>
    <p:sldId id="296" r:id="rId40"/>
    <p:sldId id="297" r:id="rId41"/>
    <p:sldId id="298" r:id="rId42"/>
    <p:sldId id="302" r:id="rId43"/>
    <p:sldId id="3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524"/>
    <a:srgbClr val="E2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3D44F-765D-824C-9074-95D06A87991B}" v="1" dt="2024-04-30T21:47:17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es, Alena" userId="5cfd8b61-fb70-415f-8a43-ab3c9217a792" providerId="ADAL" clId="{F053D44F-765D-824C-9074-95D06A87991B}"/>
    <pc:docChg chg="modSld">
      <pc:chgData name="Jones, Alena" userId="5cfd8b61-fb70-415f-8a43-ab3c9217a792" providerId="ADAL" clId="{F053D44F-765D-824C-9074-95D06A87991B}" dt="2024-04-30T21:47:17.861" v="0" actId="18331"/>
      <pc:docMkLst>
        <pc:docMk/>
      </pc:docMkLst>
      <pc:sldChg chg="setBg">
        <pc:chgData name="Jones, Alena" userId="5cfd8b61-fb70-415f-8a43-ab3c9217a792" providerId="ADAL" clId="{F053D44F-765D-824C-9074-95D06A87991B}" dt="2024-04-30T21:47:17.861" v="0" actId="18331"/>
        <pc:sldMkLst>
          <pc:docMk/>
          <pc:sldMk cId="3351443591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7" y="274639"/>
            <a:ext cx="108312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7" y="1600201"/>
            <a:ext cx="10831283" cy="3950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8312516" y="1600222"/>
            <a:ext cx="3269885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738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0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9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1903"/>
            <a:ext cx="12192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997" y="262601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997" y="1600201"/>
            <a:ext cx="10667403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" y="5940122"/>
            <a:ext cx="12191997" cy="917899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54379-32FE-4610-B1C9-A54841F65C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61" y="6074843"/>
            <a:ext cx="4858810" cy="9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haring.nih.gov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2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You Have All This DATA!  Now What?</a:t>
            </a:r>
            <a:r>
              <a:rPr lang="en-US">
                <a:ea typeface="+mj-lt"/>
                <a:cs typeface="+mj-lt"/>
              </a:rPr>
              <a:t> 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Research Computing &amp; Data Management 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027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Lauren Geiger</a:t>
            </a:r>
          </a:p>
          <a:p>
            <a:r>
              <a:rPr lang="en-US">
                <a:ea typeface="Calibri"/>
                <a:cs typeface="Calibri"/>
              </a:rPr>
              <a:t>Carolina M. Siniscalchi</a:t>
            </a:r>
          </a:p>
          <a:p>
            <a:r>
              <a:rPr lang="en-US">
                <a:ea typeface="Calibri"/>
                <a:cs typeface="Calibri"/>
              </a:rPr>
              <a:t>Michael </a:t>
            </a:r>
            <a:r>
              <a:rPr lang="en-US" err="1">
                <a:ea typeface="Calibri"/>
                <a:cs typeface="Calibri"/>
              </a:rPr>
              <a:t>Navicky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258208A-CBE1-7404-B35E-695A08B25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1124D8A-80AF-81D6-4257-E8CF3EF2155E}"/>
              </a:ext>
            </a:extLst>
          </p:cNvPr>
          <p:cNvSpPr txBox="1">
            <a:spLocks/>
          </p:cNvSpPr>
          <p:nvPr/>
        </p:nvSpPr>
        <p:spPr>
          <a:xfrm>
            <a:off x="99811" y="841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511524"/>
                </a:solidFill>
                <a:cs typeface="Calibri Light"/>
              </a:rPr>
              <a:t>Data permanence</a:t>
            </a:r>
            <a:endParaRPr lang="en-US">
              <a:solidFill>
                <a:srgbClr val="51152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D2EF2-4B92-668F-4C96-CB8E780B3610}"/>
              </a:ext>
            </a:extLst>
          </p:cNvPr>
          <p:cNvSpPr txBox="1"/>
          <p:nvPr/>
        </p:nvSpPr>
        <p:spPr>
          <a:xfrm>
            <a:off x="308362" y="928058"/>
            <a:ext cx="100987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Disappeared data can have dire circumstances for scientists</a:t>
            </a:r>
            <a:endParaRPr lang="en-US" sz="2400"/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6FEE6-90C5-2C96-984C-559A2D387EF4}"/>
              </a:ext>
            </a:extLst>
          </p:cNvPr>
          <p:cNvGrpSpPr/>
          <p:nvPr/>
        </p:nvGrpSpPr>
        <p:grpSpPr>
          <a:xfrm>
            <a:off x="448753" y="2217609"/>
            <a:ext cx="5287147" cy="2875010"/>
            <a:chOff x="326833" y="2498586"/>
            <a:chExt cx="5287147" cy="2875010"/>
          </a:xfrm>
        </p:grpSpPr>
        <p:pic>
          <p:nvPicPr>
            <p:cNvPr id="2" name="Picture 1" descr="A close up of a sign&#10;&#10;Description automatically generated">
              <a:extLst>
                <a:ext uri="{FF2B5EF4-FFF2-40B4-BE49-F238E27FC236}">
                  <a16:creationId xmlns:a16="http://schemas.microsoft.com/office/drawing/2014/main" id="{7A2D9750-F2B0-94D8-CB1B-B3D39A55F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959" y="2498586"/>
              <a:ext cx="5280021" cy="804891"/>
            </a:xfrm>
            <a:prstGeom prst="rect">
              <a:avLst/>
            </a:prstGeom>
          </p:spPr>
        </p:pic>
        <p:pic>
          <p:nvPicPr>
            <p:cNvPr id="4" name="Picture 3" descr="A blue and white text&#10;&#10;Description automatically generated">
              <a:extLst>
                <a:ext uri="{FF2B5EF4-FFF2-40B4-BE49-F238E27FC236}">
                  <a16:creationId xmlns:a16="http://schemas.microsoft.com/office/drawing/2014/main" id="{B521DAE8-45CA-6F97-14A7-325CFD886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559" y="3361959"/>
              <a:ext cx="5263117" cy="17821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D1E5A5-E0FC-0539-0504-53724079803B}"/>
                </a:ext>
              </a:extLst>
            </p:cNvPr>
            <p:cNvSpPr txBox="1"/>
            <p:nvPr/>
          </p:nvSpPr>
          <p:spPr>
            <a:xfrm>
              <a:off x="326833" y="5111986"/>
              <a:ext cx="3127743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cs typeface="Calibri"/>
                </a:rPr>
                <a:t>TIME magazine, Sep 21, 2018</a:t>
              </a:r>
              <a:endParaRPr lang="en-US" sz="11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251661-4C34-410B-8630-C5AD03E73A0B}"/>
              </a:ext>
            </a:extLst>
          </p:cNvPr>
          <p:cNvGrpSpPr/>
          <p:nvPr/>
        </p:nvGrpSpPr>
        <p:grpSpPr>
          <a:xfrm>
            <a:off x="6725938" y="1812121"/>
            <a:ext cx="4443727" cy="3992497"/>
            <a:chOff x="6507091" y="2047639"/>
            <a:chExt cx="4443727" cy="3992497"/>
          </a:xfrm>
        </p:grpSpPr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AFB096E9-D139-620E-AD6C-443C07ECA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202" y="2047639"/>
              <a:ext cx="4354702" cy="1083856"/>
            </a:xfrm>
            <a:prstGeom prst="rect">
              <a:avLst/>
            </a:prstGeom>
          </p:spPr>
        </p:pic>
        <p:pic>
          <p:nvPicPr>
            <p:cNvPr id="8" name="Picture 7" descr="A white text with black text&#10;&#10;Description automatically generated">
              <a:extLst>
                <a:ext uri="{FF2B5EF4-FFF2-40B4-BE49-F238E27FC236}">
                  <a16:creationId xmlns:a16="http://schemas.microsoft.com/office/drawing/2014/main" id="{7D40DF93-7126-5C29-1C8D-02565B55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7473" y="3158645"/>
              <a:ext cx="4371311" cy="1320430"/>
            </a:xfrm>
            <a:prstGeom prst="rect">
              <a:avLst/>
            </a:prstGeom>
          </p:spPr>
        </p:pic>
        <p:pic>
          <p:nvPicPr>
            <p:cNvPr id="9" name="Picture 8" descr="A white text on a white background&#10;&#10;Description automatically generated">
              <a:extLst>
                <a:ext uri="{FF2B5EF4-FFF2-40B4-BE49-F238E27FC236}">
                  <a16:creationId xmlns:a16="http://schemas.microsoft.com/office/drawing/2014/main" id="{ED17666D-7668-A58F-2685-980F8045D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5638" y="4434902"/>
              <a:ext cx="4435180" cy="13483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9E9CB1-D4D2-F685-874C-4655FC8D7950}"/>
                </a:ext>
              </a:extLst>
            </p:cNvPr>
            <p:cNvSpPr txBox="1"/>
            <p:nvPr/>
          </p:nvSpPr>
          <p:spPr>
            <a:xfrm>
              <a:off x="6507091" y="5778526"/>
              <a:ext cx="3127743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cs typeface="Calibri"/>
                </a:rPr>
                <a:t>The New York Times, May 28, 2015</a:t>
              </a:r>
              <a:endParaRPr lang="en-US" sz="1100"/>
            </a:p>
          </p:txBody>
        </p:sp>
      </p:grp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5E66C64-99BF-8E1B-D9E9-1CABF99EB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59D02-42F9-8294-B36C-3D5F744D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yellow background with white text&#10;&#10;Description automatically generated">
            <a:extLst>
              <a:ext uri="{FF2B5EF4-FFF2-40B4-BE49-F238E27FC236}">
                <a16:creationId xmlns:a16="http://schemas.microsoft.com/office/drawing/2014/main" id="{7EECA1D9-E680-8A70-9DAB-BD0514C6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" y="2069397"/>
            <a:ext cx="4876800" cy="1847987"/>
          </a:xfrm>
          <a:prstGeom prst="rect">
            <a:avLst/>
          </a:prstGeom>
        </p:spPr>
      </p:pic>
      <p:pic>
        <p:nvPicPr>
          <p:cNvPr id="14" name="Picture 13" descr="A close up of text&#10;&#10;Description automatically generated">
            <a:extLst>
              <a:ext uri="{FF2B5EF4-FFF2-40B4-BE49-F238E27FC236}">
                <a16:creationId xmlns:a16="http://schemas.microsoft.com/office/drawing/2014/main" id="{15E31576-C48A-DD0E-BDF1-7F5AA20D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30" y="3983185"/>
            <a:ext cx="5415280" cy="14570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72A629-BF8C-5CA6-B063-63DCA0754DDB}"/>
              </a:ext>
            </a:extLst>
          </p:cNvPr>
          <p:cNvSpPr txBox="1"/>
          <p:nvPr/>
        </p:nvSpPr>
        <p:spPr>
          <a:xfrm>
            <a:off x="240473" y="5473301"/>
            <a:ext cx="312774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Chronicle of Higher Education, Jan 18, 2024</a:t>
            </a:r>
            <a:endParaRPr lang="en-US" sz="1100"/>
          </a:p>
        </p:txBody>
      </p:sp>
      <p:pic>
        <p:nvPicPr>
          <p:cNvPr id="2" name="Picture 1" descr="A blue and white text&#10;&#10;Description automatically generated">
            <a:extLst>
              <a:ext uri="{FF2B5EF4-FFF2-40B4-BE49-F238E27FC236}">
                <a16:creationId xmlns:a16="http://schemas.microsoft.com/office/drawing/2014/main" id="{E79EBAE4-0E18-47C6-B145-71AF17CC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6" y="2816742"/>
            <a:ext cx="5476875" cy="25527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D8B7B7F-A002-0037-1148-AEF31F19E6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668" y="2009811"/>
            <a:ext cx="5475768" cy="74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ABC47B-1EBD-258E-9136-2DDDCD85F656}"/>
              </a:ext>
            </a:extLst>
          </p:cNvPr>
          <p:cNvSpPr txBox="1"/>
          <p:nvPr/>
        </p:nvSpPr>
        <p:spPr>
          <a:xfrm>
            <a:off x="6157269" y="5366753"/>
            <a:ext cx="312774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The New York Times Magazine, Oct 22, 2006</a:t>
            </a:r>
            <a:endParaRPr lang="en-US" sz="1100"/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5917D1-FDFF-A170-B4DA-556EB14AE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5CD128-5AEE-2F62-BA20-D0748BD9ACC3}"/>
              </a:ext>
            </a:extLst>
          </p:cNvPr>
          <p:cNvSpPr txBox="1">
            <a:spLocks/>
          </p:cNvSpPr>
          <p:nvPr/>
        </p:nvSpPr>
        <p:spPr>
          <a:xfrm>
            <a:off x="99811" y="841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511524"/>
                </a:solidFill>
                <a:cs typeface="Calibri Light"/>
              </a:rPr>
              <a:t>Data permanence</a:t>
            </a:r>
            <a:endParaRPr lang="en-US">
              <a:solidFill>
                <a:srgbClr val="51152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8ABE0-C916-47EA-9056-DB33F7A5DFF2}"/>
              </a:ext>
            </a:extLst>
          </p:cNvPr>
          <p:cNvSpPr txBox="1"/>
          <p:nvPr/>
        </p:nvSpPr>
        <p:spPr>
          <a:xfrm>
            <a:off x="308362" y="928058"/>
            <a:ext cx="100987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Disappeared data can have dire circumstances for scientists</a:t>
            </a:r>
            <a:endParaRPr lang="en-US" sz="2400"/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051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59D02-42F9-8294-B36C-3D5F744D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2F4064-2254-F485-5C55-A9FD85063237}"/>
              </a:ext>
            </a:extLst>
          </p:cNvPr>
          <p:cNvSpPr txBox="1">
            <a:spLocks/>
          </p:cNvSpPr>
          <p:nvPr/>
        </p:nvSpPr>
        <p:spPr>
          <a:xfrm>
            <a:off x="291860" y="329182"/>
            <a:ext cx="11252819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511524"/>
                </a:solidFill>
                <a:cs typeface="Calibri Light"/>
              </a:rPr>
              <a:t>Data permanence and Management Practices</a:t>
            </a:r>
            <a:endParaRPr lang="en-US" sz="3600">
              <a:solidFill>
                <a:srgbClr val="51152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CC689-A254-0389-047B-8AF2342B977E}"/>
              </a:ext>
            </a:extLst>
          </p:cNvPr>
          <p:cNvSpPr txBox="1"/>
          <p:nvPr/>
        </p:nvSpPr>
        <p:spPr>
          <a:xfrm>
            <a:off x="288925" y="1586232"/>
            <a:ext cx="1130844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Bad research data management practices can lead to data loss and worse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Losing data or having inaccessible data can delay scientific progress: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cs typeface="Calibri" panose="020F0502020204030204"/>
              </a:rPr>
              <a:t>Lack of community oversight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cs typeface="Calibri" panose="020F0502020204030204"/>
              </a:rPr>
              <a:t>Impact on replicability of findings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cs typeface="Calibri" panose="020F0502020204030204"/>
              </a:rPr>
              <a:t>Put important findings into questioning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>
                <a:cs typeface="Calibri" panose="020F0502020204030204"/>
              </a:rPr>
              <a:t>Erosion of the public's trust on science</a:t>
            </a:r>
          </a:p>
          <a:p>
            <a:pPr marL="742950" lvl="1" indent="-285750">
              <a:buFont typeface="Courier New"/>
              <a:buChar char="o"/>
            </a:pPr>
            <a:endParaRPr lang="en-US" sz="2400" b="1">
              <a:solidFill>
                <a:srgbClr val="511524"/>
              </a:solidFill>
              <a:cs typeface="Calibri" panose="020F0502020204030204"/>
            </a:endParaRPr>
          </a:p>
          <a:p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“Transparency doesn’t guarantee credibility; transparency and scrutiny together guarantee that research gets the credibility it deserves". (</a:t>
            </a:r>
            <a:r>
              <a:rPr lang="en-US" sz="2400" b="1" err="1">
                <a:solidFill>
                  <a:srgbClr val="511524"/>
                </a:solidFill>
                <a:ea typeface="+mn-lt"/>
                <a:cs typeface="+mn-lt"/>
              </a:rPr>
              <a:t>Vazire</a:t>
            </a: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, 2019)</a:t>
            </a:r>
            <a:endParaRPr lang="en-US" sz="2400" b="1">
              <a:solidFill>
                <a:srgbClr val="511524"/>
              </a:solidFill>
              <a:cs typeface="Calibri" panose="020F0502020204030204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5917D1-FDFF-A170-B4DA-556EB14A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4D17551-90F0-A116-F729-991B98C939A4}"/>
              </a:ext>
            </a:extLst>
          </p:cNvPr>
          <p:cNvSpPr txBox="1">
            <a:spLocks/>
          </p:cNvSpPr>
          <p:nvPr/>
        </p:nvSpPr>
        <p:spPr>
          <a:xfrm>
            <a:off x="291860" y="329182"/>
            <a:ext cx="11669916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511524"/>
                </a:solidFill>
                <a:cs typeface="Calibri Light"/>
              </a:rPr>
              <a:t>Open data and FAIR principles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8A095-49C7-3FF9-CB10-90A4066BA42D}"/>
              </a:ext>
            </a:extLst>
          </p:cNvPr>
          <p:cNvGrpSpPr/>
          <p:nvPr/>
        </p:nvGrpSpPr>
        <p:grpSpPr>
          <a:xfrm>
            <a:off x="6888889" y="3916582"/>
            <a:ext cx="5049502" cy="1735017"/>
            <a:chOff x="8443865" y="4375021"/>
            <a:chExt cx="4553893" cy="1586335"/>
          </a:xfrm>
        </p:grpSpPr>
        <p:pic>
          <p:nvPicPr>
            <p:cNvPr id="8" name="Picture 7" descr="A hand cursor and gears&#10;&#10;Description automatically generated">
              <a:extLst>
                <a:ext uri="{FF2B5EF4-FFF2-40B4-BE49-F238E27FC236}">
                  <a16:creationId xmlns:a16="http://schemas.microsoft.com/office/drawing/2014/main" id="{3CFC798B-0822-A85B-D41A-35024B47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2535" y="4375021"/>
              <a:ext cx="3591208" cy="12163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088325-577C-06EE-1D98-E4161AA4C747}"/>
                </a:ext>
              </a:extLst>
            </p:cNvPr>
            <p:cNvSpPr txBox="1"/>
            <p:nvPr/>
          </p:nvSpPr>
          <p:spPr>
            <a:xfrm>
              <a:off x="8443865" y="5592024"/>
              <a:ext cx="455389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900"/>
                <a:t>By </a:t>
              </a:r>
              <a:r>
                <a:rPr lang="en-US" sz="900" err="1"/>
                <a:t>SangyaPundir</a:t>
              </a:r>
              <a:r>
                <a:rPr lang="en-US" sz="900"/>
                <a:t> - Own work, CC BY-SA 4.0, </a:t>
              </a:r>
              <a:endParaRPr lang="en-US"/>
            </a:p>
            <a:p>
              <a:r>
                <a:rPr lang="en-US" sz="900"/>
                <a:t>https://commons.wikimedia.org/w/index.php?curid=53414062</a:t>
              </a:r>
              <a:endParaRPr lang="en-US"/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07CCC35-D7DD-43EF-4238-6104AFBF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F56FB4B-B843-CC3B-A172-C719D2A94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755" y="1438038"/>
            <a:ext cx="5024245" cy="2358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73F98-640D-24C7-A6A6-20CA58BE1EF1}"/>
              </a:ext>
            </a:extLst>
          </p:cNvPr>
          <p:cNvSpPr txBox="1"/>
          <p:nvPr/>
        </p:nvSpPr>
        <p:spPr>
          <a:xfrm>
            <a:off x="254704" y="1469906"/>
            <a:ext cx="6449844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The idea of Open Data has been around since the 1960s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FAIR = Findable, Accessible, Interoperable, Reusable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FAIR emerged as a set of guidelines to improve reusability of data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Is embedded in many data sharing guidelines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72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DDD6-6669-0E42-FC30-33B5AEA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028" y="-118399"/>
            <a:ext cx="10667403" cy="1143000"/>
          </a:xfrm>
        </p:spPr>
        <p:txBody>
          <a:bodyPr/>
          <a:lstStyle/>
          <a:p>
            <a:pPr algn="l"/>
            <a:r>
              <a:rPr lang="en-US">
                <a:cs typeface="Calibri Light"/>
              </a:rPr>
              <a:t>OSTP Nelson Memorandum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D3ED3-DEE7-F1C9-B297-4D55B19B2CD1}"/>
              </a:ext>
            </a:extLst>
          </p:cNvPr>
          <p:cNvSpPr txBox="1"/>
          <p:nvPr/>
        </p:nvSpPr>
        <p:spPr>
          <a:xfrm>
            <a:off x="136813" y="985693"/>
            <a:ext cx="11663747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ea typeface="+mn-lt"/>
                <a:cs typeface="+mn-lt"/>
              </a:rPr>
              <a:t>Office of Science and Technology Policy (OSTP)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Published in August 2022</a:t>
            </a:r>
            <a:endParaRPr lang="en-US" sz="2400"/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Update the 2013 Holdren Public Access Memo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"</a:t>
            </a:r>
            <a:r>
              <a:rPr lang="en-US" sz="2400">
                <a:ea typeface="+mn-lt"/>
                <a:cs typeface="+mn-lt"/>
              </a:rPr>
              <a:t>Ensuring Free, Immediate, and Equitable Access to Federally Funded Research"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Removes funding threshold for agencies providing public access = 400+ agencies are now included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Outlines new requirements affecting researchers that conduct federally-funded projects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D62B39-E0E1-2DED-8F36-F2E5824F6CEB}"/>
              </a:ext>
            </a:extLst>
          </p:cNvPr>
          <p:cNvGrpSpPr/>
          <p:nvPr/>
        </p:nvGrpSpPr>
        <p:grpSpPr>
          <a:xfrm>
            <a:off x="10154370" y="6158"/>
            <a:ext cx="2332006" cy="2029551"/>
            <a:chOff x="10154370" y="6158"/>
            <a:chExt cx="2332006" cy="2029551"/>
          </a:xfrm>
        </p:grpSpPr>
        <p:pic>
          <p:nvPicPr>
            <p:cNvPr id="4" name="Picture 3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41705B36-D809-1F3E-CB0C-779CB059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6031" y="6158"/>
              <a:ext cx="1990725" cy="1981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584E7-D605-B115-E385-DF1320964A3A}"/>
                </a:ext>
              </a:extLst>
            </p:cNvPr>
            <p:cNvSpPr txBox="1"/>
            <p:nvPr/>
          </p:nvSpPr>
          <p:spPr>
            <a:xfrm>
              <a:off x="10154370" y="1758710"/>
              <a:ext cx="233200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511524"/>
                  </a:solidFill>
                  <a:cs typeface="Calibri"/>
                </a:rPr>
                <a:t>Access the memo here</a:t>
              </a:r>
            </a:p>
          </p:txBody>
        </p:sp>
      </p:grp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E9536D4-C235-0DF9-37FE-458019AD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57F2-E093-03EF-345B-819A36B6E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905B-8869-EDA3-5ADB-947766ED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" y="5426"/>
            <a:ext cx="10667403" cy="1143000"/>
          </a:xfrm>
        </p:spPr>
        <p:txBody>
          <a:bodyPr/>
          <a:lstStyle/>
          <a:p>
            <a:pPr algn="l"/>
            <a:r>
              <a:rPr lang="en-US">
                <a:cs typeface="Calibri Light"/>
              </a:rPr>
              <a:t>OSTP Nelson Memorandum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C29E8-D835-F465-D395-AD18E9EA271B}"/>
              </a:ext>
            </a:extLst>
          </p:cNvPr>
          <p:cNvSpPr txBox="1"/>
          <p:nvPr/>
        </p:nvSpPr>
        <p:spPr>
          <a:xfrm>
            <a:off x="60613" y="1023793"/>
            <a:ext cx="1216857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Key points:</a:t>
            </a:r>
            <a:br>
              <a:rPr lang="en-US" sz="2000">
                <a:ea typeface="+mn-lt"/>
                <a:cs typeface="+mn-lt"/>
              </a:rPr>
            </a:br>
            <a:endParaRPr lang="en-US" sz="200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Applies to peer reviewed publications and underlying scientific data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Removes embargo times to release this products &gt; </a:t>
            </a:r>
            <a:r>
              <a:rPr lang="en-US" sz="2000" u="sng">
                <a:cs typeface="Calibri" panose="020F0502020204030204"/>
              </a:rPr>
              <a:t>immediate free and public release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Applies to </a:t>
            </a:r>
            <a:r>
              <a:rPr lang="en-US" sz="2000" u="sng">
                <a:cs typeface="Calibri" panose="020F0502020204030204"/>
              </a:rPr>
              <a:t>all federal agencies</a:t>
            </a:r>
            <a:r>
              <a:rPr lang="en-US" sz="2000">
                <a:cs typeface="Calibri" panose="020F0502020204030204"/>
              </a:rPr>
              <a:t>, including those funding Humanities and Social Sciences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Requires persistent identifiers for research products (e.g., DOI) and researchers (e.g., ORCID)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40928-A486-F2AF-D5CC-82A9FA949515}"/>
              </a:ext>
            </a:extLst>
          </p:cNvPr>
          <p:cNvSpPr txBox="1"/>
          <p:nvPr/>
        </p:nvSpPr>
        <p:spPr>
          <a:xfrm>
            <a:off x="60613" y="4065872"/>
            <a:ext cx="941584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Key dates:</a:t>
            </a:r>
            <a:br>
              <a:rPr lang="en-US" sz="2000">
                <a:ea typeface="+mn-lt"/>
                <a:cs typeface="+mn-lt"/>
              </a:rPr>
            </a:br>
            <a:endParaRPr lang="en-US" sz="200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Dec 31, 2024: deadline for agencies to publish their new requirements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Dec 31, 2025: last date for policies to become effective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217ABE-56DD-2959-680E-D19F66F9EF00}"/>
              </a:ext>
            </a:extLst>
          </p:cNvPr>
          <p:cNvGrpSpPr/>
          <p:nvPr/>
        </p:nvGrpSpPr>
        <p:grpSpPr>
          <a:xfrm>
            <a:off x="10135320" y="6158"/>
            <a:ext cx="2051436" cy="2029551"/>
            <a:chOff x="10135320" y="6158"/>
            <a:chExt cx="2051436" cy="2029551"/>
          </a:xfrm>
        </p:grpSpPr>
        <p:pic>
          <p:nvPicPr>
            <p:cNvPr id="8" name="Picture 7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5DA7A9DF-556E-0968-4889-9CF734D4E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96031" y="6158"/>
              <a:ext cx="1990725" cy="1981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944387-5C79-2D99-5546-3735709DCC46}"/>
                </a:ext>
              </a:extLst>
            </p:cNvPr>
            <p:cNvSpPr txBox="1"/>
            <p:nvPr/>
          </p:nvSpPr>
          <p:spPr>
            <a:xfrm>
              <a:off x="10135320" y="1758710"/>
              <a:ext cx="1846231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b="1">
                  <a:solidFill>
                    <a:srgbClr val="511524"/>
                  </a:solidFill>
                  <a:cs typeface="Calibri"/>
                </a:rPr>
                <a:t>Access the memo here</a:t>
              </a:r>
            </a:p>
          </p:txBody>
        </p:sp>
      </p:grp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CDE0437-A1A3-656A-4F24-43A36C04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7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51406-A141-4EC3-329E-AFE271AF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C0AA-49A4-30D5-37DE-E39C1A9A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2" y="-4099"/>
            <a:ext cx="10667403" cy="1143000"/>
          </a:xfrm>
        </p:spPr>
        <p:txBody>
          <a:bodyPr/>
          <a:lstStyle/>
          <a:p>
            <a:pPr algn="l"/>
            <a:r>
              <a:rPr lang="en-US">
                <a:cs typeface="Calibri Light"/>
              </a:rPr>
              <a:t>OSTP Nelson Memorandum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EB5FA-0A62-0DBC-549A-E5F884A0860F}"/>
              </a:ext>
            </a:extLst>
          </p:cNvPr>
          <p:cNvSpPr txBox="1"/>
          <p:nvPr/>
        </p:nvSpPr>
        <p:spPr>
          <a:xfrm>
            <a:off x="235659" y="1137345"/>
            <a:ext cx="11406572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NIH has already changed their requirements</a:t>
            </a:r>
            <a:endParaRPr lang="en-US" sz="200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Effective in Jan 2023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Very detailed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Allows specific budgeting for data management/sharing</a:t>
            </a: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ea typeface="+mn-lt"/>
                <a:cs typeface="+mn-lt"/>
              </a:rPr>
              <a:t>Data should be shared upon publication of research article or before end of funding</a:t>
            </a:r>
          </a:p>
          <a:p>
            <a:pPr marL="285750" indent="-285750">
              <a:buFont typeface="Calibri"/>
              <a:buChar char="-"/>
            </a:pPr>
            <a:endParaRPr lang="en-US" sz="2000">
              <a:ea typeface="+mn-lt"/>
              <a:cs typeface="+mn-lt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ea typeface="+mn-lt"/>
                <a:cs typeface="+mn-lt"/>
                <a:hlinkClick r:id="rId2"/>
              </a:rPr>
              <a:t>https://sharing.nih.gov/</a:t>
            </a:r>
          </a:p>
          <a:p>
            <a:endParaRPr lang="en-US" sz="2000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  <a:p>
            <a:pPr>
              <a:buFont typeface="Calibri"/>
            </a:pPr>
            <a:r>
              <a:rPr lang="en-US" sz="2000" b="1">
                <a:solidFill>
                  <a:srgbClr val="511524"/>
                </a:solidFill>
                <a:cs typeface="Calibri" panose="020F0502020204030204"/>
              </a:rPr>
              <a:t>NSF, USDA and other agencies will release new data sharing requirements!</a:t>
            </a:r>
            <a:endParaRPr lang="en-US" sz="2000">
              <a:solidFill>
                <a:srgbClr val="511524"/>
              </a:solidFill>
              <a:cs typeface="Calibri" panose="020F0502020204030204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2898E4-5C1F-FD43-2947-BEDB4E78D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83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51406-A141-4EC3-329E-AFE271AFD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C0AA-49A4-30D5-37DE-E39C1A9A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8" y="64047"/>
            <a:ext cx="10667403" cy="1143000"/>
          </a:xfrm>
        </p:spPr>
        <p:txBody>
          <a:bodyPr/>
          <a:lstStyle/>
          <a:p>
            <a:pPr algn="l"/>
            <a:r>
              <a:rPr lang="en-US">
                <a:cs typeface="Calibri Light"/>
              </a:rPr>
              <a:t>OSTP Nelson Memorandum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EB5FA-0A62-0DBC-549A-E5F884A0860F}"/>
              </a:ext>
            </a:extLst>
          </p:cNvPr>
          <p:cNvSpPr txBox="1"/>
          <p:nvPr/>
        </p:nvSpPr>
        <p:spPr>
          <a:xfrm>
            <a:off x="241854" y="1317004"/>
            <a:ext cx="11406572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+mn-lt"/>
                <a:cs typeface="+mn-lt"/>
              </a:rPr>
              <a:t>Based on the NIH policy, these are NOT considered data:</a:t>
            </a:r>
            <a:endParaRPr lang="en-US" sz="200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endParaRPr lang="en-US" sz="2000">
              <a:cs typeface="Calibri" panose="020F0502020204030204"/>
            </a:endParaRPr>
          </a:p>
          <a:p>
            <a:pPr marL="742950" lvl="1" indent="-285750">
              <a:buFont typeface="Calibri"/>
              <a:buChar char="-"/>
            </a:pPr>
            <a:r>
              <a:rPr lang="en-US" sz="2000">
                <a:ea typeface="+mn-lt"/>
                <a:cs typeface="Calibri"/>
              </a:rPr>
              <a:t>Lab notebooks,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ea typeface="+mn-lt"/>
                <a:cs typeface="Calibri"/>
              </a:rPr>
              <a:t>Preliminary analyses,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Drafts of scientific articles,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Plans for future research,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Peer reviews,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Communication with colleagues or research team,</a:t>
            </a:r>
          </a:p>
          <a:p>
            <a:pPr marL="742950" lvl="1" indent="-285750">
              <a:buFont typeface="Calibri"/>
              <a:buChar char="-"/>
            </a:pPr>
            <a:r>
              <a:rPr lang="en-US" sz="2000">
                <a:cs typeface="Calibri" panose="020F0502020204030204"/>
              </a:rPr>
              <a:t>Data not necessary for or of sufficient quality to validate and replicate findings.</a:t>
            </a:r>
          </a:p>
          <a:p>
            <a:endParaRPr lang="en-US" sz="2000">
              <a:solidFill>
                <a:srgbClr val="000000"/>
              </a:solidFill>
              <a:cs typeface="Calibri" panose="020F0502020204030204"/>
            </a:endParaRPr>
          </a:p>
          <a:p>
            <a:endParaRPr lang="en-US" sz="2000">
              <a:solidFill>
                <a:srgbClr val="000000"/>
              </a:solidFill>
              <a:cs typeface="Calibri" panose="020F0502020204030204"/>
            </a:endParaRPr>
          </a:p>
          <a:p>
            <a:pPr>
              <a:buFont typeface="Calibri"/>
            </a:pPr>
            <a:r>
              <a:rPr lang="en-US">
                <a:cs typeface="Calibri" panose="020F0502020204030204"/>
              </a:rPr>
              <a:t>From the "Understanding the New NIH Data Management and Sharing Policy webinar (</a:t>
            </a:r>
            <a:r>
              <a:rPr lang="en-US">
                <a:ea typeface="+mn-lt"/>
                <a:cs typeface="+mn-lt"/>
              </a:rPr>
              <a:t>https://www.youtube.com/watch?v=CgUpwkngj3g)</a:t>
            </a:r>
            <a:endParaRPr lang="en-US">
              <a:cs typeface="Calibri" panose="020F0502020204030204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2898E4-5C1F-FD43-2947-BEDB4E78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3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2562ED6-097D-21D5-8A56-8D53A23F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5" name="Picture 4" descr="A circular image of different images&#10;&#10;Description automatically generated">
            <a:extLst>
              <a:ext uri="{FF2B5EF4-FFF2-40B4-BE49-F238E27FC236}">
                <a16:creationId xmlns:a16="http://schemas.microsoft.com/office/drawing/2014/main" id="{D4DEC8CD-A494-98D6-C17B-E1142A38D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27" y="850229"/>
            <a:ext cx="4359436" cy="4371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47A38-C0CC-3F9B-4324-EF5BC2B15E7B}"/>
              </a:ext>
            </a:extLst>
          </p:cNvPr>
          <p:cNvSpPr txBox="1"/>
          <p:nvPr/>
        </p:nvSpPr>
        <p:spPr>
          <a:xfrm>
            <a:off x="576145" y="1331951"/>
            <a:ext cx="5289393" cy="3416320"/>
          </a:xfrm>
          <a:prstGeom prst="rect">
            <a:avLst/>
          </a:prstGeom>
          <a:solidFill>
            <a:srgbClr val="511524"/>
          </a:solidFill>
          <a:ln w="28575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2"/>
                </a:solidFill>
              </a:rPr>
              <a:t>How do we ensure our data lives a long, happy life?</a:t>
            </a:r>
          </a:p>
          <a:p>
            <a:endParaRPr lang="en-US" sz="2400" b="1">
              <a:solidFill>
                <a:schemeClr val="bg2"/>
              </a:solidFill>
            </a:endParaRPr>
          </a:p>
          <a:p>
            <a:r>
              <a:rPr lang="en-US" sz="2400" b="1">
                <a:solidFill>
                  <a:schemeClr val="bg2"/>
                </a:solidFill>
              </a:rPr>
              <a:t>How to make data management practices part of the overall research process?</a:t>
            </a:r>
          </a:p>
          <a:p>
            <a:endParaRPr lang="en-US" sz="2400" b="1">
              <a:solidFill>
                <a:schemeClr val="bg2"/>
              </a:solidFill>
            </a:endParaRPr>
          </a:p>
          <a:p>
            <a:r>
              <a:rPr lang="en-US" sz="2400" b="1">
                <a:solidFill>
                  <a:schemeClr val="bg2"/>
                </a:solidFill>
              </a:rPr>
              <a:t>Who can support researchers at MSU in this process?</a:t>
            </a:r>
          </a:p>
        </p:txBody>
      </p:sp>
    </p:spTree>
    <p:extLst>
      <p:ext uri="{BB962C8B-B14F-4D97-AF65-F5344CB8AC3E}">
        <p14:creationId xmlns:p14="http://schemas.microsoft.com/office/powerpoint/2010/main" val="177050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284-D1A3-D9E9-A317-6903F9CF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Research Data Lifecycle</a:t>
            </a:r>
            <a:endParaRPr lang="en-US"/>
          </a:p>
        </p:txBody>
      </p:sp>
      <p:pic>
        <p:nvPicPr>
          <p:cNvPr id="6" name="Picture 5" descr="A circular chart with arrows&#10;&#10;Description automatically generated">
            <a:extLst>
              <a:ext uri="{FF2B5EF4-FFF2-40B4-BE49-F238E27FC236}">
                <a16:creationId xmlns:a16="http://schemas.microsoft.com/office/drawing/2014/main" id="{D720E087-7BDB-17A4-85F6-F6C269C9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405" y="1808288"/>
            <a:ext cx="3823900" cy="4075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49E909-3987-6B9B-9276-968B9DDC3976}"/>
              </a:ext>
            </a:extLst>
          </p:cNvPr>
          <p:cNvSpPr txBox="1"/>
          <p:nvPr/>
        </p:nvSpPr>
        <p:spPr>
          <a:xfrm>
            <a:off x="568960" y="1869440"/>
            <a:ext cx="63500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000">
                <a:cs typeface="Arial"/>
              </a:rPr>
              <a:t>A plan for project data that goes beyond the timeline of the project itself.​</a:t>
            </a:r>
            <a:endParaRPr lang="en-US" sz="20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US" sz="20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000">
                <a:cs typeface="Arial"/>
              </a:rPr>
              <a:t>Can assist in organizing and managing the project itself.​</a:t>
            </a:r>
            <a:endParaRPr lang="en-US" sz="2000">
              <a:ea typeface="Calibri"/>
              <a:cs typeface="Calibri"/>
            </a:endParaRPr>
          </a:p>
          <a:p>
            <a:pPr marL="228600" indent="-228600">
              <a:buFont typeface=""/>
              <a:buChar char="•"/>
            </a:pPr>
            <a:endParaRPr lang="en-US" sz="20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000">
                <a:cs typeface="Arial"/>
              </a:rPr>
              <a:t>Documentation for the group and others who wish to replicate or expand the project.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1B4B8A-DD71-93DA-3D9D-A64BA669C2D7}"/>
              </a:ext>
            </a:extLst>
          </p:cNvPr>
          <p:cNvSpPr txBox="1"/>
          <p:nvPr/>
        </p:nvSpPr>
        <p:spPr>
          <a:xfrm>
            <a:off x="8939305" y="6080394"/>
            <a:ext cx="312774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>
                <a:cs typeface="Calibri"/>
              </a:rPr>
              <a:t>Adapted from NIST </a:t>
            </a:r>
            <a:r>
              <a:rPr lang="en-US" sz="1100" err="1">
                <a:cs typeface="Calibri"/>
              </a:rPr>
              <a:t>RDaF</a:t>
            </a:r>
            <a:r>
              <a:rPr lang="en-US" sz="1100">
                <a:cs typeface="Calibri"/>
              </a:rPr>
              <a:t> materials</a:t>
            </a:r>
            <a:endParaRPr lang="en-US" sz="1100">
              <a:ea typeface="Calibri" panose="020F0502020204030204"/>
              <a:cs typeface="Calibri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5EC1B56-65BF-49B1-A44D-CD9A4555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2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96E8A1-46F2-508C-9B2A-6050CD0C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63412-2547-DFEE-3055-B0CABF44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Carolina Siniscalchi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CEF32-1774-D2D9-96E7-3B91A0834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265" indent="-342265"/>
            <a:r>
              <a:rPr lang="en-US"/>
              <a:t>Data Sciences Coordinator</a:t>
            </a:r>
          </a:p>
          <a:p>
            <a:pPr marL="342265" indent="-342265"/>
            <a:r>
              <a:rPr lang="en-US"/>
              <a:t>Mississippi State University Libraries</a:t>
            </a:r>
          </a:p>
          <a:p>
            <a:pPr marL="342265" indent="-342265"/>
            <a:endParaRPr lang="en-US"/>
          </a:p>
          <a:p>
            <a:pPr marL="0" indent="0">
              <a:buNone/>
            </a:pPr>
            <a:r>
              <a:rPr lang="en-US"/>
              <a:t>Plant biologist turned data scientist, </a:t>
            </a:r>
          </a:p>
          <a:p>
            <a:pPr marL="0" indent="0">
              <a:buNone/>
            </a:pPr>
            <a:r>
              <a:rPr lang="en-US"/>
              <a:t>experience in managing projects with </a:t>
            </a:r>
          </a:p>
          <a:p>
            <a:pPr marL="0" indent="0">
              <a:buNone/>
            </a:pPr>
            <a:r>
              <a:rPr lang="en-US"/>
              <a:t>large datasets from different sources.</a:t>
            </a:r>
          </a:p>
        </p:txBody>
      </p:sp>
      <p:pic>
        <p:nvPicPr>
          <p:cNvPr id="7" name="Picture Placeholder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7B32212-DCA7-F089-7058-D38E31D9E17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807494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560C-30EC-1DAC-7EE9-E9CA21AC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Data Lifecycle and Bit Rot</a:t>
            </a:r>
          </a:p>
        </p:txBody>
      </p:sp>
      <p:pic>
        <p:nvPicPr>
          <p:cNvPr id="4" name="Content Placeholder 3" descr="A child in a green shirt&#10;&#10;Description automatically generated">
            <a:extLst>
              <a:ext uri="{FF2B5EF4-FFF2-40B4-BE49-F238E27FC236}">
                <a16:creationId xmlns:a16="http://schemas.microsoft.com/office/drawing/2014/main" id="{1C48568F-8A22-FC9B-B8A1-CA745A8D8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616" y="1553738"/>
            <a:ext cx="6969725" cy="39507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6133D-5285-B7D3-9F5C-1ED0AF5F4B85}"/>
              </a:ext>
            </a:extLst>
          </p:cNvPr>
          <p:cNvSpPr txBox="1"/>
          <p:nvPr/>
        </p:nvSpPr>
        <p:spPr>
          <a:xfrm>
            <a:off x="8106937" y="5542156"/>
            <a:ext cx="37746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Gill Sans MT"/>
              </a:rPr>
              <a:t>Salter, J. (2016). Bitrot Cascade [Online Image]. Wikimedia Commons. https://commons.wikimedia.org/wiki/File:Bitrot_cascade.png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5B92C-2BDE-19F4-B589-4F515B3F6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202" y="4516012"/>
            <a:ext cx="1508668" cy="483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83F28-800A-F938-AE43-A379E544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350" y="4785499"/>
            <a:ext cx="1476375" cy="511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CBFE74-5BC4-B664-2D65-ADEB62F10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601" y="5073572"/>
            <a:ext cx="1609725" cy="530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6B9E1-A5F9-B63D-8453-864728262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914" y="5394287"/>
            <a:ext cx="1691269" cy="483452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CA9B7D-2B64-D643-E5B6-AB95A2E81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372" y="5995910"/>
            <a:ext cx="51435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5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284-D1A3-D9E9-A317-6903F9CF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Envision</a:t>
            </a:r>
            <a:endParaRPr lang="en-US"/>
          </a:p>
        </p:txBody>
      </p:sp>
      <p:pic>
        <p:nvPicPr>
          <p:cNvPr id="4" name="Content Placeholder 3" descr="envision.png">
            <a:extLst>
              <a:ext uri="{FF2B5EF4-FFF2-40B4-BE49-F238E27FC236}">
                <a16:creationId xmlns:a16="http://schemas.microsoft.com/office/drawing/2014/main" id="{C6DD52BA-73EE-268C-912F-675DAC4D5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56537" y="183388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38929-333C-AFF1-5F01-BC422C86918F}"/>
              </a:ext>
            </a:extLst>
          </p:cNvPr>
          <p:cNvSpPr txBox="1"/>
          <p:nvPr/>
        </p:nvSpPr>
        <p:spPr>
          <a:xfrm>
            <a:off x="572493" y="1837636"/>
            <a:ext cx="6713552" cy="40480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 more formalized version of ‘brainstorming’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Creating a storage plan and area.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High-level organization of the project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Organizational goals and values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Broad conversation of the research project</a:t>
            </a:r>
            <a:endParaRPr lang="en-US" sz="2000">
              <a:ea typeface="Calibri"/>
              <a:cs typeface="Calibri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Planning: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Copyright, licensing options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Ethical and privacy concerns</a:t>
            </a:r>
            <a:endParaRPr lang="en-US" sz="2000">
              <a:ea typeface="Calibri"/>
              <a:cs typeface="Calibri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Data archiving and storage</a:t>
            </a:r>
            <a:endParaRPr lang="en-US" sz="200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900D1-EDF6-491F-3F42-F0A51722DEBF}"/>
              </a:ext>
            </a:extLst>
          </p:cNvPr>
          <p:cNvSpPr txBox="1"/>
          <p:nvPr/>
        </p:nvSpPr>
        <p:spPr>
          <a:xfrm>
            <a:off x="9337040" y="61976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Adapted from NIST RDaF materials</a:t>
            </a:r>
            <a:r>
              <a:rPr lang="en-US" sz="1100">
                <a:cs typeface="Calibri"/>
              </a:rPr>
              <a:t>​</a:t>
            </a:r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F438F4E-DDA0-7F75-A78A-381571C5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58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F81CE-71CC-D7BC-1338-BEBFEB01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Plan</a:t>
            </a:r>
            <a:endParaRPr lang="en-US"/>
          </a:p>
        </p:txBody>
      </p:sp>
      <p:pic>
        <p:nvPicPr>
          <p:cNvPr id="7" name="Content Placeholder 6" descr="A circular chart with arrows&#10;&#10;Description automatically generated">
            <a:extLst>
              <a:ext uri="{FF2B5EF4-FFF2-40B4-BE49-F238E27FC236}">
                <a16:creationId xmlns:a16="http://schemas.microsoft.com/office/drawing/2014/main" id="{7921815B-D634-53D1-D887-9936D3DD6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76857" y="171196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AA9AB-E138-7036-9F15-9EE39CB05BAB}"/>
              </a:ext>
            </a:extLst>
          </p:cNvPr>
          <p:cNvSpPr txBox="1"/>
          <p:nvPr/>
        </p:nvSpPr>
        <p:spPr>
          <a:xfrm>
            <a:off x="544615" y="1671263"/>
            <a:ext cx="7153580" cy="41645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Selecting a Project Manager</a:t>
            </a:r>
            <a:endParaRPr lang="en-US" sz="2000">
              <a:solidFill>
                <a:srgbClr val="808080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Organize the project and all materials associated with it.</a:t>
            </a:r>
            <a:endParaRPr lang="en-US" sz="2000">
              <a:solidFill>
                <a:srgbClr val="808080"/>
              </a:solidFill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Communicates with partners and can identify resources to assist project</a:t>
            </a:r>
            <a:endParaRPr lang="en-US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Creating data management plan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Data acquisition strategies and desired formats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Identifying all forms of data</a:t>
            </a:r>
            <a:endParaRPr lang="en-US" sz="2000"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Identifying where the data will live during the project and who will have access to it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Budget for storage needs and open access publication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10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7AFA7-366D-8A82-92D7-64B6CB2AD674}"/>
              </a:ext>
            </a:extLst>
          </p:cNvPr>
          <p:cNvSpPr txBox="1"/>
          <p:nvPr/>
        </p:nvSpPr>
        <p:spPr>
          <a:xfrm>
            <a:off x="8869680" y="62484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Adapted from NIST </a:t>
            </a:r>
            <a:r>
              <a:rPr lang="en-US" sz="1100" err="1"/>
              <a:t>RDaF</a:t>
            </a:r>
            <a:r>
              <a:rPr lang="en-US" sz="1100"/>
              <a:t> materials</a:t>
            </a:r>
            <a:r>
              <a:rPr lang="en-US" sz="1100">
                <a:cs typeface="Calibri"/>
              </a:rPr>
              <a:t>​</a:t>
            </a:r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5454A8-9447-DCF6-872B-5AA67A86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3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529C-D0BD-76D0-9767-6E832F30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Generate / Acquire</a:t>
            </a:r>
            <a:endParaRPr lang="en-US"/>
          </a:p>
        </p:txBody>
      </p:sp>
      <p:pic>
        <p:nvPicPr>
          <p:cNvPr id="4" name="Content Placeholder 3" descr="A circular chart with arrows&#10;&#10;Description automatically generated">
            <a:extLst>
              <a:ext uri="{FF2B5EF4-FFF2-40B4-BE49-F238E27FC236}">
                <a16:creationId xmlns:a16="http://schemas.microsoft.com/office/drawing/2014/main" id="{F5B704C5-5683-3078-AD02-06E7589B3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56537" y="181356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B1A5D-B390-E2BD-2960-813A41B5D73A}"/>
              </a:ext>
            </a:extLst>
          </p:cNvPr>
          <p:cNvSpPr txBox="1"/>
          <p:nvPr/>
        </p:nvSpPr>
        <p:spPr>
          <a:xfrm>
            <a:off x="592813" y="1818460"/>
            <a:ext cx="6713552" cy="430362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Collecting raw data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kinds of data?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How much?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metadata will you collect from subjects?</a:t>
            </a: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Purchasing data sets / Reusing open access data sets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From where?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are the rights you have to the data?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work has been done to them?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metadata do they come with?</a:t>
            </a:r>
            <a:endParaRPr lang="en-US" sz="2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C685D38-B221-03A9-6223-BEFFE56B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3620-1EA3-D29B-A95E-9363F33C0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Process / Analyze</a:t>
            </a:r>
            <a:endParaRPr lang="en-US"/>
          </a:p>
        </p:txBody>
      </p:sp>
      <p:pic>
        <p:nvPicPr>
          <p:cNvPr id="4" name="Content Placeholder 3" descr="A diagram of data processing&#10;&#10;Description automatically generated">
            <a:extLst>
              <a:ext uri="{FF2B5EF4-FFF2-40B4-BE49-F238E27FC236}">
                <a16:creationId xmlns:a16="http://schemas.microsoft.com/office/drawing/2014/main" id="{A0B43CD9-4FDB-92F3-471E-8628623C1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56537" y="184404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61C86-42CE-9E46-7624-EF59F3B722E4}"/>
              </a:ext>
            </a:extLst>
          </p:cNvPr>
          <p:cNvSpPr txBox="1"/>
          <p:nvPr/>
        </p:nvSpPr>
        <p:spPr>
          <a:xfrm>
            <a:off x="572493" y="1711503"/>
            <a:ext cx="6713552" cy="43426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Organizing and cleaning data</a:t>
            </a: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Playing with your data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Is it in the right format?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 you have the correct software?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Storage capacity?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 you need computational support?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Finalizing file formats and sizes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restrictions do your final repositories have?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restrictions does the software you have available have?</a:t>
            </a:r>
            <a:endParaRPr lang="en-US" sz="2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07947-9589-9BB8-AC88-7A99E572E105}"/>
              </a:ext>
            </a:extLst>
          </p:cNvPr>
          <p:cNvSpPr txBox="1"/>
          <p:nvPr/>
        </p:nvSpPr>
        <p:spPr>
          <a:xfrm>
            <a:off x="8849360" y="61468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Adapted from NIST RDaF materials</a:t>
            </a:r>
            <a:r>
              <a:rPr lang="en-US" sz="1100">
                <a:cs typeface="Calibri"/>
              </a:rPr>
              <a:t>​</a:t>
            </a:r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0533AB-A07C-967E-DFB6-96B39A42F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89E0-5D77-7535-D799-5A7A7F7A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Share / Reuse</a:t>
            </a:r>
            <a:endParaRPr lang="en-US"/>
          </a:p>
        </p:txBody>
      </p:sp>
      <p:pic>
        <p:nvPicPr>
          <p:cNvPr id="4" name="Content Placeholder 3" descr="A circular chart with arrows&#10;&#10;Description automatically generated">
            <a:extLst>
              <a:ext uri="{FF2B5EF4-FFF2-40B4-BE49-F238E27FC236}">
                <a16:creationId xmlns:a16="http://schemas.microsoft.com/office/drawing/2014/main" id="{BA8B1B23-040B-8114-D7A3-FBC2C87C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56537" y="180340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E1A79-EA41-384F-420A-09994AFD2C8B}"/>
              </a:ext>
            </a:extLst>
          </p:cNvPr>
          <p:cNvSpPr txBox="1"/>
          <p:nvPr/>
        </p:nvSpPr>
        <p:spPr>
          <a:xfrm>
            <a:off x="572493" y="1808300"/>
            <a:ext cx="7018352" cy="39377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Who is your primary audience? 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level of access do you want to give?</a:t>
            </a: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are the requirements of your grant?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Open Access policies of your institution?</a:t>
            </a: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Discoverability of your data?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Repositories you’re uploading to?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Accessibility of your data?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ADA (Americans with Disabilities Act) or WCAG (Web Content Accessibility Guidelines) compliant?</a:t>
            </a:r>
            <a:endParaRPr lang="en-US" sz="2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E91644C-7260-3B64-9949-28396885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46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38501-D270-42BD-1C7B-AC3934EB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Preserve / Discard</a:t>
            </a:r>
            <a:endParaRPr lang="en-US"/>
          </a:p>
        </p:txBody>
      </p:sp>
      <p:pic>
        <p:nvPicPr>
          <p:cNvPr id="4" name="Content Placeholder 3" descr="A circular diagram with arrows&#10;&#10;Description automatically generated">
            <a:extLst>
              <a:ext uri="{FF2B5EF4-FFF2-40B4-BE49-F238E27FC236}">
                <a16:creationId xmlns:a16="http://schemas.microsoft.com/office/drawing/2014/main" id="{3C688BDB-569A-F901-50E0-0D9E2F1CA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856537" y="1681480"/>
            <a:ext cx="3733165" cy="3951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6DB86-2796-AC70-8A9B-E8A908F5630F}"/>
              </a:ext>
            </a:extLst>
          </p:cNvPr>
          <p:cNvSpPr txBox="1"/>
          <p:nvPr/>
        </p:nvSpPr>
        <p:spPr>
          <a:xfrm>
            <a:off x="572493" y="1837636"/>
            <a:ext cx="6713552" cy="39566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What do you want to do with your data at the end of its life?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Preserve?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ea typeface="Calibri"/>
                <a:cs typeface="Calibri"/>
              </a:rPr>
              <a:t>Destroy?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How much do you want to preserve?</a:t>
            </a:r>
            <a:endParaRPr lang="en-US" sz="20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How much </a:t>
            </a:r>
            <a:r>
              <a:rPr lang="en-US" sz="2000" i="1"/>
              <a:t>should </a:t>
            </a:r>
            <a:r>
              <a:rPr lang="en-US" sz="2000"/>
              <a:t>you preserve (legally, ethically)?</a:t>
            </a:r>
            <a:endParaRPr lang="en-US" sz="20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How long does it need to live?</a:t>
            </a:r>
            <a:endParaRPr lang="en-US" sz="200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CE2F4-29CD-4DDB-4219-1FEE5CC8D5D0}"/>
              </a:ext>
            </a:extLst>
          </p:cNvPr>
          <p:cNvSpPr txBox="1"/>
          <p:nvPr/>
        </p:nvSpPr>
        <p:spPr>
          <a:xfrm>
            <a:off x="8849360" y="622808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Adapted from NIST </a:t>
            </a:r>
            <a:r>
              <a:rPr lang="en-US" sz="1100" err="1"/>
              <a:t>RDaF</a:t>
            </a:r>
            <a:r>
              <a:rPr lang="en-US" sz="1100"/>
              <a:t> materials</a:t>
            </a:r>
            <a:r>
              <a:rPr lang="en-US" sz="1100">
                <a:cs typeface="Calibri"/>
              </a:rPr>
              <a:t>​</a:t>
            </a:r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B0F2337-AD5C-94DF-1C66-8E4D34C7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6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284-D1A3-D9E9-A317-6903F9CF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5400">
                <a:ea typeface="Calibri Light"/>
                <a:cs typeface="Calibri Light"/>
              </a:rPr>
              <a:t>Research Computing </a:t>
            </a:r>
            <a:br>
              <a:rPr lang="en-US" sz="5400">
                <a:ea typeface="Calibri Light"/>
                <a:cs typeface="Calibri Light"/>
              </a:rPr>
            </a:br>
            <a:r>
              <a:rPr lang="en-US" sz="5400">
                <a:ea typeface="Calibri Light"/>
                <a:cs typeface="Calibri Light"/>
              </a:rPr>
              <a:t>and Data Management</a:t>
            </a:r>
            <a:endParaRPr lang="en-US" sz="5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9E909-3987-6B9B-9276-968B9DDC3976}"/>
              </a:ext>
            </a:extLst>
          </p:cNvPr>
          <p:cNvSpPr txBox="1"/>
          <p:nvPr/>
        </p:nvSpPr>
        <p:spPr>
          <a:xfrm>
            <a:off x="792480" y="2184400"/>
            <a:ext cx="530352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>
                <a:ea typeface="Calibri"/>
                <a:cs typeface="Arial"/>
              </a:rPr>
              <a:t>Collaboration Between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High Performance Computing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MSU Libraries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IT Services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Office of Research Security and Compliance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Researchers</a:t>
            </a:r>
            <a:endParaRPr lang="en-US" sz="2200">
              <a:latin typeface="Calibri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B2CBE-AB47-87E2-AC74-D377DBB70116}"/>
              </a:ext>
            </a:extLst>
          </p:cNvPr>
          <p:cNvSpPr txBox="1"/>
          <p:nvPr/>
        </p:nvSpPr>
        <p:spPr>
          <a:xfrm>
            <a:off x="6095999" y="2184400"/>
            <a:ext cx="5303520" cy="401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>
                <a:ea typeface="Calibri"/>
                <a:cs typeface="Arial"/>
              </a:rPr>
              <a:t>Goals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To create a collaborative research ecosystem on our campus.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Create a 'store-front' at the library to assist faculty and researchers leverage their research compute and data. 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Democratize research compute and data management on our campus.</a:t>
            </a:r>
            <a:endParaRPr lang="en-US" sz="2200">
              <a:latin typeface="Calibri"/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endParaRPr lang="en-US" sz="220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4EDB8B8-96A4-591C-155E-5F1E0746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81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284-D1A3-D9E9-A317-6903F9CF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>
                <a:ea typeface="Calibri Light"/>
                <a:cs typeface="Calibri Light"/>
              </a:rPr>
              <a:t>RCD Strengths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9E909-3987-6B9B-9276-968B9DDC3976}"/>
              </a:ext>
            </a:extLst>
          </p:cNvPr>
          <p:cNvSpPr txBox="1"/>
          <p:nvPr/>
        </p:nvSpPr>
        <p:spPr>
          <a:xfrm>
            <a:off x="924560" y="2021840"/>
            <a:ext cx="4673600" cy="28038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Arial"/>
              </a:rPr>
              <a:t>Strengths </a:t>
            </a: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of Library</a:t>
            </a:r>
            <a:endParaRPr lang="en-US" sz="2400">
              <a:solidFill>
                <a:srgbClr val="262626"/>
              </a:solidFill>
              <a:latin typeface="Calibri"/>
              <a:ea typeface="Calibri"/>
              <a:cs typeface="Arial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Research data management</a:t>
            </a:r>
          </a:p>
          <a:p>
            <a:pPr marL="1200150" lvl="2" indent="-285750">
              <a:spcBef>
                <a:spcPct val="20000"/>
              </a:spcBef>
              <a:spcAft>
                <a:spcPts val="600"/>
              </a:spcAft>
              <a:buFont typeface="Wingdings,Sans-Serif"/>
              <a:buChar char="§"/>
            </a:pPr>
            <a:r>
              <a:rPr lang="en-US" sz="20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Description</a:t>
            </a:r>
          </a:p>
          <a:p>
            <a:pPr marL="1200150" lvl="2" indent="-285750">
              <a:spcBef>
                <a:spcPct val="20000"/>
              </a:spcBef>
              <a:spcAft>
                <a:spcPts val="600"/>
              </a:spcAft>
              <a:buFont typeface="Wingdings,Sans-Serif"/>
              <a:buChar char="§"/>
            </a:pPr>
            <a:r>
              <a:rPr lang="en-US" sz="20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Visualization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Service oriented work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Well-connected on campus</a:t>
            </a:r>
            <a:endParaRPr lang="en-US" sz="2200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B2CBE-AB47-87E2-AC74-D377DBB70116}"/>
              </a:ext>
            </a:extLst>
          </p:cNvPr>
          <p:cNvSpPr txBox="1"/>
          <p:nvPr/>
        </p:nvSpPr>
        <p:spPr>
          <a:xfrm>
            <a:off x="6035039" y="2021840"/>
            <a:ext cx="4287520" cy="273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Arial"/>
              </a:rPr>
              <a:t>Strengths</a:t>
            </a: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 of HPC</a:t>
            </a:r>
            <a:endParaRPr lang="en-US" sz="2400">
              <a:solidFill>
                <a:srgbClr val="262626"/>
              </a:solidFill>
              <a:latin typeface="Calibri"/>
              <a:ea typeface="Calibri"/>
              <a:cs typeface="Arial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Data storage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Computational capability and knowledge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Systems</a:t>
            </a:r>
            <a:endParaRPr lang="en-US" sz="2200">
              <a:latin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endParaRPr lang="en-US" sz="220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1BB8239-6986-378B-7B21-B668031A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45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5284-D1A3-D9E9-A317-6903F9CF1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>
                <a:ea typeface="Calibri Light"/>
                <a:cs typeface="Calibri Light"/>
              </a:rPr>
              <a:t>RCD Challenges</a:t>
            </a:r>
            <a:endParaRPr lang="en-US" sz="5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49E909-3987-6B9B-9276-968B9DDC3976}"/>
              </a:ext>
            </a:extLst>
          </p:cNvPr>
          <p:cNvSpPr txBox="1"/>
          <p:nvPr/>
        </p:nvSpPr>
        <p:spPr>
          <a:xfrm>
            <a:off x="985520" y="1717040"/>
            <a:ext cx="5110480" cy="307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Arial"/>
              </a:rPr>
              <a:t>Challenges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Siloed departments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Limited access to software, storage, and compute.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Limited staff to teach/support researchers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Recognizing the value of an RCD</a:t>
            </a:r>
            <a:endParaRPr lang="en-US" sz="2200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B2CBE-AB47-87E2-AC74-D377DBB70116}"/>
              </a:ext>
            </a:extLst>
          </p:cNvPr>
          <p:cNvSpPr txBox="1"/>
          <p:nvPr/>
        </p:nvSpPr>
        <p:spPr>
          <a:xfrm>
            <a:off x="6289039" y="1717040"/>
            <a:ext cx="5303520" cy="42011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>
                <a:solidFill>
                  <a:srgbClr val="262626"/>
                </a:solidFill>
                <a:latin typeface="Calibri"/>
                <a:ea typeface="Calibri"/>
                <a:cs typeface="Arial"/>
              </a:rPr>
              <a:t>Approach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Build relationships focused on RCD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0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Collaborate with researchers on potential uses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Build systems and support staff capabilities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,monospace"/>
              <a:buChar char="o"/>
            </a:pPr>
            <a:r>
              <a:rPr lang="en-US" sz="2200">
                <a:solidFill>
                  <a:srgbClr val="262626"/>
                </a:solidFill>
                <a:latin typeface="Calibri"/>
                <a:ea typeface="Calibri"/>
                <a:cs typeface="Times New Roman"/>
              </a:rPr>
              <a:t>Communicate with senior leaders, faculty, and researchers about long-term value of RCD</a:t>
            </a:r>
            <a:endParaRPr lang="en-US" sz="2200">
              <a:latin typeface="Calibri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Courier New"/>
              <a:buChar char="o"/>
            </a:pPr>
            <a:endParaRPr lang="en-US" sz="2200">
              <a:solidFill>
                <a:srgbClr val="262626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105C677-2467-590B-C0D1-23CC7F457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8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96E8A1-46F2-508C-9B2A-6050CD0C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63412-2547-DFEE-3055-B0CABF44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Lauren Geiger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CEF32-1774-D2D9-96E7-3B91A083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7" y="1600201"/>
            <a:ext cx="8164283" cy="3950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342265"/>
            <a:r>
              <a:rPr lang="en-US"/>
              <a:t>Digital Archivist</a:t>
            </a:r>
          </a:p>
          <a:p>
            <a:pPr marL="342265" indent="-342265"/>
            <a:r>
              <a:rPr lang="en-US"/>
              <a:t>Mississippi State University Libraries</a:t>
            </a:r>
          </a:p>
          <a:p>
            <a:pPr marL="342265" indent="-342265"/>
            <a:endParaRPr lang="en-US"/>
          </a:p>
          <a:p>
            <a:pPr marL="0" indent="0">
              <a:buNone/>
            </a:pPr>
            <a:r>
              <a:rPr lang="en-US"/>
              <a:t>Librarian with a background in metadata, linked data, ADA accessibility, and data storage practices.</a:t>
            </a:r>
          </a:p>
        </p:txBody>
      </p:sp>
      <p:pic>
        <p:nvPicPr>
          <p:cNvPr id="14" name="Picture 13" descr="A person in a blue shirt and black jacket&#10;&#10;Description automatically generated">
            <a:extLst>
              <a:ext uri="{FF2B5EF4-FFF2-40B4-BE49-F238E27FC236}">
                <a16:creationId xmlns:a16="http://schemas.microsoft.com/office/drawing/2014/main" id="{DA9C96F2-EFE7-944B-7602-98E9375BD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381" y="1601118"/>
            <a:ext cx="2526011" cy="35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8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0CB3-E9D1-1D6D-8377-2F56BD87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997" y="-239425"/>
            <a:ext cx="10667403" cy="1143000"/>
          </a:xfrm>
        </p:spPr>
        <p:txBody>
          <a:bodyPr>
            <a:noAutofit/>
          </a:bodyPr>
          <a:lstStyle/>
          <a:p>
            <a:r>
              <a:rPr lang="en-US" sz="3200"/>
              <a:t>Research Computing and Data – Capabilities Model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7718B9-339E-FDF3-7583-CAACEBA6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214B4C-8B71-4E5F-0D3F-F6AF9F10C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306" y="627932"/>
            <a:ext cx="8283388" cy="5214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8024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A175-87CB-B04F-3CD7-9ADE8AB6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67" y="-24271"/>
            <a:ext cx="10667403" cy="1143000"/>
          </a:xfrm>
        </p:spPr>
        <p:txBody>
          <a:bodyPr/>
          <a:lstStyle/>
          <a:p>
            <a:r>
              <a:rPr lang="en-US"/>
              <a:t>RCD-CM Assessment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471145-45E3-FA50-B367-783EB2773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67" y="1118729"/>
            <a:ext cx="10183906" cy="2996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3242-0A80-F272-52EA-CE2BB6E15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81" y="3263113"/>
            <a:ext cx="11399508" cy="20394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FDCB71-03D8-BC4E-5753-EE524323B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2ACC-8664-122B-D1B9-D9D88D9B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49" y="-239423"/>
            <a:ext cx="10667403" cy="1143000"/>
          </a:xfrm>
        </p:spPr>
        <p:txBody>
          <a:bodyPr/>
          <a:lstStyle/>
          <a:p>
            <a:r>
              <a:rPr lang="en-US"/>
              <a:t>Sub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CEB7D-388D-919E-4DC9-6A1CCA70B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474" y="743441"/>
            <a:ext cx="8776447" cy="4807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BB4981A-86D0-19AD-4286-539EC4AEC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5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0CB3-E9D1-1D6D-8377-2F56BD87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997" y="-239425"/>
            <a:ext cx="10667403" cy="1143000"/>
          </a:xfrm>
        </p:spPr>
        <p:txBody>
          <a:bodyPr>
            <a:noAutofit/>
          </a:bodyPr>
          <a:lstStyle/>
          <a:p>
            <a:r>
              <a:rPr lang="en-US" sz="3200"/>
              <a:t>Research Computing and Data – Capabilities Model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7718B9-339E-FDF3-7583-CAACEBA6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214B4C-8B71-4E5F-0D3F-F6AF9F10C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306" y="627932"/>
            <a:ext cx="8283388" cy="5214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2098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F66F-2ACB-FC94-05B7-10EABBE1F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997" y="-149778"/>
            <a:ext cx="10667403" cy="1143000"/>
          </a:xfrm>
        </p:spPr>
        <p:txBody>
          <a:bodyPr/>
          <a:lstStyle/>
          <a:p>
            <a:r>
              <a:rPr lang="en-US"/>
              <a:t>Comparison to Other Universities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BC8BA-340B-5F9E-9F6D-4B6957C8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2847" y="1005173"/>
            <a:ext cx="6526306" cy="4459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BD1EAB-3CD0-5127-A9A3-D9FEDC8F4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82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0150-7A41-74EC-F7B8-4D21D0E0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RCD-CM?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F3621-7A20-7863-4522-39E9BFE22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265" indent="-342265"/>
            <a:r>
              <a:rPr lang="en-US"/>
              <a:t>Allows more accurate assessment of researcher needs</a:t>
            </a:r>
          </a:p>
          <a:p>
            <a:pPr marL="342265" indent="-342265"/>
            <a:r>
              <a:rPr lang="en-US"/>
              <a:t>Help communicate to senior staff gaps in service</a:t>
            </a:r>
          </a:p>
          <a:p>
            <a:pPr marL="342265" indent="-342265"/>
            <a:r>
              <a:rPr lang="en-US"/>
              <a:t>Builds collaborative RCD teams</a:t>
            </a:r>
          </a:p>
          <a:p>
            <a:pPr marL="342265" indent="-342265"/>
            <a:r>
              <a:rPr lang="en-US"/>
              <a:t>Helps Research Computing and Data Organizations to better vector resources.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F930E6F-B464-0BCF-B1CB-382479BE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8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5D63-F633-E0DC-C349-5E8E2F25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B267D-74E4-B2C2-598D-74CDEB784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265" indent="-342265"/>
            <a:r>
              <a:rPr lang="en-US"/>
              <a:t>NSF SCIPE grant award</a:t>
            </a:r>
          </a:p>
          <a:p>
            <a:pPr marL="342265" indent="-342265"/>
            <a:r>
              <a:rPr lang="en-US"/>
              <a:t>NSF CC* Proposal Submitted</a:t>
            </a:r>
          </a:p>
          <a:p>
            <a:pPr marL="342265" indent="-342265"/>
            <a:r>
              <a:rPr lang="en-US"/>
              <a:t>NSF CC* in works</a:t>
            </a:r>
          </a:p>
          <a:p>
            <a:pPr marL="342265" indent="-342265"/>
            <a:r>
              <a:rPr lang="en-US"/>
              <a:t>Continue to build capabilities based on RCD-CM assessment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2BAA40A-C6D1-72CC-4EA9-6A8D57305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31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0024-070A-F8F6-FDED-99BF783B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119" y="1142309"/>
            <a:ext cx="10667403" cy="1143000"/>
          </a:xfrm>
          <a:solidFill>
            <a:srgbClr val="E2E4DB">
              <a:alpha val="67000"/>
            </a:srgbClr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en-US" sz="6000" b="1"/>
              <a:t>What can we do for you?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43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758F-3300-9275-1EAA-4F55682AE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On the HPC side:</a:t>
            </a:r>
          </a:p>
          <a:p>
            <a:pPr marL="0" indent="0">
              <a:buNone/>
            </a:pPr>
            <a:endParaRPr lang="en-US"/>
          </a:p>
          <a:p>
            <a:pPr marL="342265" indent="-342265"/>
            <a:r>
              <a:rPr lang="en-US"/>
              <a:t>Ptolemy GPU Cluster</a:t>
            </a:r>
          </a:p>
          <a:p>
            <a:pPr marL="742315" lvl="1" indent="-285115">
              <a:buFont typeface="Courier New"/>
              <a:buChar char="o"/>
            </a:pPr>
            <a:r>
              <a:rPr lang="en-US">
                <a:solidFill>
                  <a:srgbClr val="000000"/>
                </a:solidFill>
              </a:rPr>
              <a:t>Available for researchers and classes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CE4E300-BBD2-9615-C47F-0CB32BD90967}"/>
              </a:ext>
            </a:extLst>
          </p:cNvPr>
          <p:cNvSpPr txBox="1">
            <a:spLocks/>
          </p:cNvSpPr>
          <p:nvPr/>
        </p:nvSpPr>
        <p:spPr>
          <a:xfrm>
            <a:off x="760118" y="175869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can we do for you?</a:t>
            </a:r>
          </a:p>
        </p:txBody>
      </p:sp>
      <p:pic>
        <p:nvPicPr>
          <p:cNvPr id="7" name="Content Placeholder 3" descr="A diagram of data processing&#10;&#10;Description automatically generated">
            <a:extLst>
              <a:ext uri="{FF2B5EF4-FFF2-40B4-BE49-F238E27FC236}">
                <a16:creationId xmlns:a16="http://schemas.microsoft.com/office/drawing/2014/main" id="{6B741CF6-E9EC-DDF0-495C-D12B72EB6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7825561" y="1608625"/>
            <a:ext cx="3733165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15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758F-3300-9275-1EAA-4F55682AE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53" y="1885177"/>
            <a:ext cx="10667403" cy="39507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/>
              <a:t>On the Library side:</a:t>
            </a:r>
          </a:p>
          <a:p>
            <a:pPr marL="0" indent="0">
              <a:buNone/>
            </a:pPr>
            <a:endParaRPr lang="en-US"/>
          </a:p>
          <a:p>
            <a:pPr marL="342265" indent="-342265"/>
            <a:r>
              <a:rPr lang="en-US"/>
              <a:t>Data management plans</a:t>
            </a:r>
          </a:p>
          <a:p>
            <a:pPr marL="342265" indent="-342265"/>
            <a:r>
              <a:rPr lang="en-US"/>
              <a:t>Metadata standards</a:t>
            </a:r>
          </a:p>
          <a:p>
            <a:pPr marL="342265" indent="-342265"/>
            <a:r>
              <a:rPr lang="en-US"/>
              <a:t>Support on data organization during projects</a:t>
            </a:r>
          </a:p>
          <a:p>
            <a:pPr marL="342265" indent="-342265"/>
            <a:r>
              <a:rPr lang="en-US"/>
              <a:t>Instruction</a:t>
            </a:r>
          </a:p>
          <a:p>
            <a:pPr marL="342265" indent="-342265"/>
            <a:r>
              <a:rPr lang="en-US"/>
              <a:t>Copyright support (mbean@library.msstate.edu)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AAAE63-C5D1-DE5C-9343-47B6046E5354}"/>
              </a:ext>
            </a:extLst>
          </p:cNvPr>
          <p:cNvSpPr txBox="1">
            <a:spLocks/>
          </p:cNvSpPr>
          <p:nvPr/>
        </p:nvSpPr>
        <p:spPr>
          <a:xfrm>
            <a:off x="760119" y="194455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can we do for you?</a:t>
            </a:r>
          </a:p>
        </p:txBody>
      </p:sp>
      <p:pic>
        <p:nvPicPr>
          <p:cNvPr id="4" name="Picture 3" descr="A circular chart with arrows&#10;&#10;Description automatically generated">
            <a:extLst>
              <a:ext uri="{FF2B5EF4-FFF2-40B4-BE49-F238E27FC236}">
                <a16:creationId xmlns:a16="http://schemas.microsoft.com/office/drawing/2014/main" id="{B2B676A3-0DD7-21C7-6D71-CCBA58D1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600" y="1238336"/>
            <a:ext cx="3086681" cy="32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59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96E8A1-46F2-508C-9B2A-6050CD0C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63412-2547-DFEE-3055-B0CABF444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Mike </a:t>
            </a:r>
            <a:r>
              <a:rPr lang="en-US" err="1"/>
              <a:t>Navicky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CEF32-1774-D2D9-96E7-3B91A083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7" y="1600201"/>
            <a:ext cx="8330131" cy="3950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342265"/>
            <a:r>
              <a:rPr lang="en-US" sz="2800"/>
              <a:t>Director of High Performance Computing</a:t>
            </a:r>
          </a:p>
          <a:p>
            <a:pPr marL="342265" indent="-342265"/>
            <a:r>
              <a:rPr lang="en-US" sz="2800"/>
              <a:t>High Performance Computer Collaboratory</a:t>
            </a:r>
          </a:p>
          <a:p>
            <a:pPr marL="342265" indent="-342265"/>
            <a:endParaRPr lang="en-US" sz="2800"/>
          </a:p>
          <a:p>
            <a:pPr marL="0" indent="0">
              <a:buNone/>
            </a:pPr>
            <a:r>
              <a:rPr lang="en-US" sz="2800"/>
              <a:t>Retired U.S. Air Force officer turned research computing director with an interest in full spectrum research computing and data capabilities. </a:t>
            </a:r>
          </a:p>
        </p:txBody>
      </p:sp>
      <p:pic>
        <p:nvPicPr>
          <p:cNvPr id="7" name="Picture 6" descr="Studio portrait of Mike Navicky">
            <a:extLst>
              <a:ext uri="{FF2B5EF4-FFF2-40B4-BE49-F238E27FC236}">
                <a16:creationId xmlns:a16="http://schemas.microsoft.com/office/drawing/2014/main" id="{B3B9955F-A644-2E98-111E-C4F9736CE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683" y="1598407"/>
            <a:ext cx="2537012" cy="355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39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758F-3300-9275-1EAA-4F55682AE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60" y="1538250"/>
            <a:ext cx="10667403" cy="39507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On the Library side:</a:t>
            </a:r>
          </a:p>
          <a:p>
            <a:pPr marL="0" indent="0">
              <a:buNone/>
            </a:pPr>
            <a:endParaRPr lang="en-US"/>
          </a:p>
          <a:p>
            <a:pPr marL="342265" indent="-342265"/>
            <a:r>
              <a:rPr lang="en-US"/>
              <a:t>Scholars Junction</a:t>
            </a:r>
          </a:p>
          <a:p>
            <a:pPr marL="742315" lvl="1" indent="-285115">
              <a:buFont typeface="Courier New"/>
              <a:buChar char="o"/>
            </a:pPr>
            <a:r>
              <a:rPr lang="en-US">
                <a:solidFill>
                  <a:srgbClr val="000000"/>
                </a:solidFill>
              </a:rPr>
              <a:t>Institutional repository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85EBA0-DFC5-72CD-1BF9-0489EDAD22A8}"/>
              </a:ext>
            </a:extLst>
          </p:cNvPr>
          <p:cNvSpPr txBox="1">
            <a:spLocks/>
          </p:cNvSpPr>
          <p:nvPr/>
        </p:nvSpPr>
        <p:spPr>
          <a:xfrm>
            <a:off x="760119" y="194455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can we do for you?</a:t>
            </a:r>
          </a:p>
        </p:txBody>
      </p:sp>
      <p:pic>
        <p:nvPicPr>
          <p:cNvPr id="11" name="Picture 10" descr="A screenshot of a web page&#10;&#10;Description automatically generated">
            <a:extLst>
              <a:ext uri="{FF2B5EF4-FFF2-40B4-BE49-F238E27FC236}">
                <a16:creationId xmlns:a16="http://schemas.microsoft.com/office/drawing/2014/main" id="{6709A276-F57C-FDF8-9362-D4C159D8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877" y="1338147"/>
            <a:ext cx="4285173" cy="4249854"/>
          </a:xfrm>
          <a:prstGeom prst="rect">
            <a:avLst/>
          </a:prstGeom>
        </p:spPr>
      </p:pic>
      <p:pic>
        <p:nvPicPr>
          <p:cNvPr id="4" name="Content Placeholder 3" descr="A circular diagram with arrows&#10;&#10;Description automatically generated">
            <a:extLst>
              <a:ext uri="{FF2B5EF4-FFF2-40B4-BE49-F238E27FC236}">
                <a16:creationId xmlns:a16="http://schemas.microsoft.com/office/drawing/2014/main" id="{6A04C6DC-EBAB-BE73-1601-6E86BE90E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5353707" y="3626747"/>
            <a:ext cx="1856044" cy="19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59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758F-3300-9275-1EAA-4F55682AE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58" y="1482494"/>
            <a:ext cx="10667403" cy="39507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Carolina Siniscalchi</a:t>
            </a:r>
          </a:p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 csiniscalchi@library.msstate.edu</a:t>
            </a:r>
          </a:p>
          <a:p>
            <a:pPr marL="0" indent="0">
              <a:buNone/>
            </a:pPr>
            <a:endParaRPr lang="en-US" sz="2600" b="1">
              <a:solidFill>
                <a:srgbClr val="511524"/>
              </a:solidFill>
            </a:endParaRPr>
          </a:p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Lauren Geiger</a:t>
            </a:r>
          </a:p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 lgeiger@library.msstate.edu</a:t>
            </a:r>
          </a:p>
          <a:p>
            <a:pPr marL="0" indent="0">
              <a:buNone/>
            </a:pPr>
            <a:endParaRPr lang="en-US" sz="2600" b="1">
              <a:solidFill>
                <a:srgbClr val="511524"/>
              </a:solidFill>
            </a:endParaRPr>
          </a:p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Mike </a:t>
            </a:r>
            <a:r>
              <a:rPr lang="en-US" sz="2600" b="1" err="1">
                <a:solidFill>
                  <a:srgbClr val="511524"/>
                </a:solidFill>
              </a:rPr>
              <a:t>Navicky</a:t>
            </a:r>
            <a:endParaRPr lang="en-US" sz="2600" b="1">
              <a:solidFill>
                <a:srgbClr val="511524"/>
              </a:solidFill>
            </a:endParaRPr>
          </a:p>
          <a:p>
            <a:pPr marL="0" indent="0">
              <a:buNone/>
            </a:pPr>
            <a:r>
              <a:rPr lang="en-US" sz="2600" b="1">
                <a:solidFill>
                  <a:srgbClr val="511524"/>
                </a:solidFill>
              </a:rPr>
              <a:t> navicky@hpc.msstate.edu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85EBA0-DFC5-72CD-1BF9-0489EDAD22A8}"/>
              </a:ext>
            </a:extLst>
          </p:cNvPr>
          <p:cNvSpPr txBox="1">
            <a:spLocks/>
          </p:cNvSpPr>
          <p:nvPr/>
        </p:nvSpPr>
        <p:spPr>
          <a:xfrm>
            <a:off x="760119" y="194455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511524"/>
                </a:solidFill>
              </a:rPr>
              <a:t>Contact</a:t>
            </a:r>
            <a:r>
              <a:rPr lang="en-US"/>
              <a:t> us:</a:t>
            </a:r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1BD06C4-5ADA-8EC2-2DE7-DBB7DD00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006" y="1625445"/>
            <a:ext cx="2330915" cy="2330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5FF51-E0E6-57A1-062A-CD4F9AB0D7C3}"/>
              </a:ext>
            </a:extLst>
          </p:cNvPr>
          <p:cNvSpPr txBox="1"/>
          <p:nvPr/>
        </p:nvSpPr>
        <p:spPr>
          <a:xfrm>
            <a:off x="8388194" y="3989657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511524"/>
                </a:solidFill>
                <a:latin typeface="Century Gothic"/>
              </a:rPr>
              <a:t>Check out Library workshops here!</a:t>
            </a:r>
            <a:endParaRPr lang="en-US">
              <a:solidFill>
                <a:srgbClr val="511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47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85EBA0-DFC5-72CD-1BF9-0489EDAD22A8}"/>
              </a:ext>
            </a:extLst>
          </p:cNvPr>
          <p:cNvSpPr txBox="1">
            <a:spLocks/>
          </p:cNvSpPr>
          <p:nvPr/>
        </p:nvSpPr>
        <p:spPr>
          <a:xfrm>
            <a:off x="760119" y="1867138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87178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070AA9-711D-7D8D-1EED-6E7B2D6B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90C98-EB59-CBA2-7E05-C7C5D5D3E75E}"/>
              </a:ext>
            </a:extLst>
          </p:cNvPr>
          <p:cNvSpPr txBox="1"/>
          <p:nvPr/>
        </p:nvSpPr>
        <p:spPr>
          <a:xfrm>
            <a:off x="792975" y="303559"/>
            <a:ext cx="10524270" cy="55399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What types of data are you/your lab producing?</a:t>
            </a:r>
            <a:endParaRPr lang="en-US" b="1">
              <a:solidFill>
                <a:srgbClr val="511524"/>
              </a:solidFill>
            </a:endParaRPr>
          </a:p>
          <a:p>
            <a:endParaRPr lang="en-US" sz="2400" b="1">
              <a:solidFill>
                <a:srgbClr val="511524"/>
              </a:solidFill>
              <a:ea typeface="+mn-lt"/>
              <a:cs typeface="+mn-lt"/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How much data is it?</a:t>
            </a:r>
            <a:endParaRPr lang="en-US" b="1">
              <a:solidFill>
                <a:srgbClr val="511524"/>
              </a:solidFill>
            </a:endParaRPr>
          </a:p>
          <a:p>
            <a:endParaRPr lang="en-US" sz="2400" b="1">
              <a:solidFill>
                <a:srgbClr val="511524"/>
              </a:solidFill>
              <a:ea typeface="+mn-lt"/>
              <a:cs typeface="+mn-lt"/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Are you using public repositories? Do all your data fit on those?</a:t>
            </a:r>
            <a:endParaRPr lang="en-US" b="1">
              <a:solidFill>
                <a:srgbClr val="511524"/>
              </a:solidFill>
            </a:endParaRPr>
          </a:p>
          <a:p>
            <a:endParaRPr lang="en-US" sz="2400" b="1">
              <a:solidFill>
                <a:srgbClr val="511524"/>
              </a:solidFill>
              <a:ea typeface="+mn-lt"/>
              <a:cs typeface="+mn-lt"/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Do you need temporary data storage (e.g., while the project is ongoing)?</a:t>
            </a:r>
            <a:endParaRPr lang="en-US" b="1">
              <a:solidFill>
                <a:srgbClr val="511524"/>
              </a:solidFill>
            </a:endParaRPr>
          </a:p>
          <a:p>
            <a:endParaRPr lang="en-US" sz="2400" b="1">
              <a:solidFill>
                <a:srgbClr val="511524"/>
              </a:solidFill>
              <a:ea typeface="+mn-lt"/>
              <a:cs typeface="+mn-lt"/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How much thought do you put into data management plans?</a:t>
            </a:r>
            <a:endParaRPr lang="en-US" b="1">
              <a:solidFill>
                <a:srgbClr val="511524"/>
              </a:solidFill>
            </a:endParaRPr>
          </a:p>
          <a:p>
            <a:endParaRPr lang="en-US" sz="2400" b="1">
              <a:solidFill>
                <a:srgbClr val="511524"/>
              </a:solidFill>
              <a:ea typeface="+mn-lt"/>
              <a:cs typeface="+mn-lt"/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  <a:ea typeface="+mn-lt"/>
                <a:cs typeface="+mn-lt"/>
              </a:rPr>
              <a:t>Do you have unattended computing needs?</a:t>
            </a:r>
            <a:endParaRPr lang="en-US" b="1">
              <a:solidFill>
                <a:srgbClr val="511524"/>
              </a:solidFill>
            </a:endParaRPr>
          </a:p>
          <a:p>
            <a:pPr marL="342900" indent="-342900" algn="l">
              <a:buFont typeface="Calibri"/>
              <a:buChar char="-"/>
            </a:pPr>
            <a:endParaRPr lang="en-US" sz="2400" b="1">
              <a:solidFill>
                <a:srgbClr val="511524"/>
              </a:solidFill>
            </a:endParaRPr>
          </a:p>
          <a:p>
            <a:pPr marL="342900" indent="-342900">
              <a:buFont typeface="Calibri"/>
              <a:buChar char="-"/>
            </a:pPr>
            <a:r>
              <a:rPr lang="en-US" sz="2400" b="1">
                <a:solidFill>
                  <a:srgbClr val="511524"/>
                </a:solidFill>
              </a:rPr>
              <a:t>Would you be willing to participate in a focus group about data management?</a:t>
            </a:r>
          </a:p>
          <a:p>
            <a:endParaRPr lang="en-US" b="1">
              <a:solidFill>
                <a:srgbClr val="5115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3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55E4F9-5240-EEC6-B63C-1A8C45DB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2" name="Picture 1" descr="A circular image of different images&#10;&#10;Description automatically generated">
            <a:extLst>
              <a:ext uri="{FF2B5EF4-FFF2-40B4-BE49-F238E27FC236}">
                <a16:creationId xmlns:a16="http://schemas.microsoft.com/office/drawing/2014/main" id="{B72956FB-4B0C-6020-9418-52DC4DFD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51" y="243108"/>
            <a:ext cx="5418801" cy="5430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4305D-6307-492D-551C-A82D90830B2A}"/>
              </a:ext>
            </a:extLst>
          </p:cNvPr>
          <p:cNvSpPr txBox="1"/>
          <p:nvPr/>
        </p:nvSpPr>
        <p:spPr>
          <a:xfrm>
            <a:off x="160403" y="396320"/>
            <a:ext cx="329925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511524"/>
                </a:solidFill>
                <a:latin typeface="Century Gothic"/>
              </a:rPr>
              <a:t>Data is everywhere!</a:t>
            </a:r>
          </a:p>
          <a:p>
            <a:endParaRPr lang="en-US" sz="2400" b="1">
              <a:solidFill>
                <a:srgbClr val="511524"/>
              </a:solidFill>
              <a:latin typeface="Century Gothic"/>
            </a:endParaRPr>
          </a:p>
          <a:p>
            <a:r>
              <a:rPr lang="en-US" sz="2400" b="1">
                <a:solidFill>
                  <a:srgbClr val="511524"/>
                </a:solidFill>
                <a:latin typeface="Century Gothic"/>
              </a:rPr>
              <a:t>Everything is (or can be) data!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75AF4-AF9E-982B-E8EE-DBAD5FEDCE0A}"/>
              </a:ext>
            </a:extLst>
          </p:cNvPr>
          <p:cNvSpPr txBox="1"/>
          <p:nvPr/>
        </p:nvSpPr>
        <p:spPr>
          <a:xfrm>
            <a:off x="8942407" y="5678582"/>
            <a:ext cx="322146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All public domain images from Wikimedia Commons</a:t>
            </a:r>
          </a:p>
        </p:txBody>
      </p:sp>
    </p:spTree>
    <p:extLst>
      <p:ext uri="{BB962C8B-B14F-4D97-AF65-F5344CB8AC3E}">
        <p14:creationId xmlns:p14="http://schemas.microsoft.com/office/powerpoint/2010/main" val="317972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ata creation&#10;&#10;Description automatically generated">
            <a:extLst>
              <a:ext uri="{FF2B5EF4-FFF2-40B4-BE49-F238E27FC236}">
                <a16:creationId xmlns:a16="http://schemas.microsoft.com/office/drawing/2014/main" id="{8CFA9486-8671-B176-0E0F-CC25CA40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07" y="1279534"/>
            <a:ext cx="5775158" cy="4114800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8121908-33D0-0367-3C60-C8D2260E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F4B71-C725-36BD-98E8-67EEA5FC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09" y="1283428"/>
            <a:ext cx="5481703" cy="4114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0C8D3F-B59D-B1BB-514E-048ED84CD1FD}"/>
              </a:ext>
            </a:extLst>
          </p:cNvPr>
          <p:cNvSpPr txBox="1">
            <a:spLocks/>
          </p:cNvSpPr>
          <p:nvPr/>
        </p:nvSpPr>
        <p:spPr>
          <a:xfrm>
            <a:off x="580788" y="211886"/>
            <a:ext cx="10831283" cy="10892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An explosion of data</a:t>
            </a:r>
          </a:p>
        </p:txBody>
      </p:sp>
    </p:spTree>
    <p:extLst>
      <p:ext uri="{BB962C8B-B14F-4D97-AF65-F5344CB8AC3E}">
        <p14:creationId xmlns:p14="http://schemas.microsoft.com/office/powerpoint/2010/main" val="78163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8121908-33D0-0367-3C60-C8D2260E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CF4B71-C725-36BD-98E8-67EEA5FCA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320" y="1435828"/>
            <a:ext cx="5311374" cy="39803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0C8D3F-B59D-B1BB-514E-048ED84CD1FD}"/>
              </a:ext>
            </a:extLst>
          </p:cNvPr>
          <p:cNvSpPr txBox="1">
            <a:spLocks/>
          </p:cNvSpPr>
          <p:nvPr/>
        </p:nvSpPr>
        <p:spPr>
          <a:xfrm>
            <a:off x="580788" y="211886"/>
            <a:ext cx="10831283" cy="108921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An explosion of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A399A-7BE4-ED60-E2C0-D40FBADB1A7B}"/>
              </a:ext>
            </a:extLst>
          </p:cNvPr>
          <p:cNvSpPr txBox="1"/>
          <p:nvPr/>
        </p:nvSpPr>
        <p:spPr>
          <a:xfrm>
            <a:off x="279922" y="1541915"/>
            <a:ext cx="619912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With big data comes big responsibility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Large amounts of data require more carefully planned management</a:t>
            </a:r>
            <a:endParaRPr lang="en-US"/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These issues are being faced all over, not only in the scientific realm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Where do we keep all this data? For how long? Who should access it? Who owns it?</a:t>
            </a:r>
          </a:p>
        </p:txBody>
      </p:sp>
    </p:spTree>
    <p:extLst>
      <p:ext uri="{BB962C8B-B14F-4D97-AF65-F5344CB8AC3E}">
        <p14:creationId xmlns:p14="http://schemas.microsoft.com/office/powerpoint/2010/main" val="335374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7EED3D-131C-01EA-2314-2FB7409296A6}"/>
              </a:ext>
            </a:extLst>
          </p:cNvPr>
          <p:cNvSpPr txBox="1">
            <a:spLocks/>
          </p:cNvSpPr>
          <p:nvPr/>
        </p:nvSpPr>
        <p:spPr>
          <a:xfrm>
            <a:off x="291860" y="32918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511524"/>
                </a:solidFill>
                <a:cs typeface="Calibri Light"/>
              </a:rPr>
              <a:t>Data permanence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AADFC-59A7-EE0A-E97D-2C49CA8FB0AB}"/>
              </a:ext>
            </a:extLst>
          </p:cNvPr>
          <p:cNvSpPr txBox="1"/>
          <p:nvPr/>
        </p:nvSpPr>
        <p:spPr>
          <a:xfrm>
            <a:off x="341436" y="1569028"/>
            <a:ext cx="602238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Scientific data gets lost all the time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The tapes that contained the original moon landing records were erased by NASA for reuse during the 1970s</a:t>
            </a:r>
            <a:endParaRPr lang="en-US" sz="2400">
              <a:ea typeface="Calibri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 panose="020F0502020204030204"/>
              </a:rPr>
              <a:t>Only low-quality broadcasted material of the live transmission remain</a:t>
            </a: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9B79A8F-F3DD-46D3-9F82-4A24CAAA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  <p:pic>
        <p:nvPicPr>
          <p:cNvPr id="2" name="Picture 1" descr="A group of people in space suits&#10;&#10;Description automatically generated">
            <a:extLst>
              <a:ext uri="{FF2B5EF4-FFF2-40B4-BE49-F238E27FC236}">
                <a16:creationId xmlns:a16="http://schemas.microsoft.com/office/drawing/2014/main" id="{408BC029-7DF8-BE49-F8CC-6CABB21E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25" y="1337527"/>
            <a:ext cx="5033203" cy="3681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E6A82-3D09-E0B7-6048-0D586D631235}"/>
              </a:ext>
            </a:extLst>
          </p:cNvPr>
          <p:cNvSpPr txBox="1"/>
          <p:nvPr/>
        </p:nvSpPr>
        <p:spPr>
          <a:xfrm>
            <a:off x="8923822" y="5015704"/>
            <a:ext cx="30789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Public domain images from Wikimedia Commons</a:t>
            </a:r>
          </a:p>
        </p:txBody>
      </p:sp>
    </p:spTree>
    <p:extLst>
      <p:ext uri="{BB962C8B-B14F-4D97-AF65-F5344CB8AC3E}">
        <p14:creationId xmlns:p14="http://schemas.microsoft.com/office/powerpoint/2010/main" val="5385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7EED3D-131C-01EA-2314-2FB7409296A6}"/>
              </a:ext>
            </a:extLst>
          </p:cNvPr>
          <p:cNvSpPr txBox="1">
            <a:spLocks/>
          </p:cNvSpPr>
          <p:nvPr/>
        </p:nvSpPr>
        <p:spPr>
          <a:xfrm>
            <a:off x="291860" y="329182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511524"/>
                </a:solidFill>
                <a:cs typeface="Calibri Light"/>
              </a:rPr>
              <a:t>Data permanence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AADFC-59A7-EE0A-E97D-2C49CA8FB0AB}"/>
              </a:ext>
            </a:extLst>
          </p:cNvPr>
          <p:cNvSpPr txBox="1"/>
          <p:nvPr/>
        </p:nvSpPr>
        <p:spPr>
          <a:xfrm>
            <a:off x="830851" y="1438930"/>
            <a:ext cx="1009877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ea typeface="Calibri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sz="2400">
                <a:cs typeface="Calibri" panose="020F0502020204030204"/>
              </a:rPr>
              <a:t>Some empirical studies have shown that the odds of the data still existing after publication decreases 17% per year (Vines et al. 2014)</a:t>
            </a:r>
            <a:endParaRPr lang="en-US" sz="2400">
              <a:ea typeface="Calibri"/>
              <a:cs typeface="Calibri" panose="020F0502020204030204"/>
            </a:endParaRPr>
          </a:p>
          <a:p>
            <a:pPr marL="285750" indent="-285750">
              <a:buFont typeface="Calibri,Sans-Serif"/>
              <a:buChar char="-"/>
            </a:pPr>
            <a:endParaRPr lang="en-US" sz="2400">
              <a:cs typeface="Calibri" panose="020F0502020204030204"/>
            </a:endParaRPr>
          </a:p>
          <a:p>
            <a:pPr marL="285750" indent="-285750">
              <a:buFont typeface="Calibri,Sans-Serif"/>
              <a:buChar char="-"/>
            </a:pPr>
            <a:r>
              <a:rPr lang="en-US" sz="2400">
                <a:cs typeface="Calibri" panose="020F0502020204030204"/>
              </a:rPr>
              <a:t>The odds of finding data from a scientific paper online are 974 times higher if the journal has a mandatory archiving policy (Vines et al. 2013)</a:t>
            </a:r>
            <a:endParaRPr lang="en-US" sz="2400">
              <a:ea typeface="Calibri"/>
              <a:cs typeface="Calibri" panose="020F0502020204030204"/>
            </a:endParaRPr>
          </a:p>
          <a:p>
            <a:pPr marL="285750" indent="-285750">
              <a:buFont typeface="Calibri"/>
              <a:buChar char="-"/>
            </a:pPr>
            <a:endParaRPr lang="en-US" sz="2400">
              <a:cs typeface="Calibri" panose="020F0502020204030204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9B79A8F-F3DD-46D3-9F82-4A24CAAA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91" y="6053343"/>
            <a:ext cx="5137355" cy="7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07799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Custom 1">
      <a:dk1>
        <a:sysClr val="windowText" lastClr="000000"/>
      </a:dk1>
      <a:lt1>
        <a:sysClr val="window" lastClr="FFFFFF"/>
      </a:lt1>
      <a:dk2>
        <a:srgbClr val="5E091A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1701</Words>
  <Application>Microsoft Macintosh PowerPoint</Application>
  <PresentationFormat>Widescreen</PresentationFormat>
  <Paragraphs>305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Arial,Sans-Serif</vt:lpstr>
      <vt:lpstr>Calibri</vt:lpstr>
      <vt:lpstr>Calibri Light</vt:lpstr>
      <vt:lpstr>Calibri,Sans-Serif</vt:lpstr>
      <vt:lpstr>Century Gothic</vt:lpstr>
      <vt:lpstr>Courier New</vt:lpstr>
      <vt:lpstr>Courier New,monospace</vt:lpstr>
      <vt:lpstr>Gill Sans MT</vt:lpstr>
      <vt:lpstr>Palatino Linotype</vt:lpstr>
      <vt:lpstr>Wingdings,Sans-Serif</vt:lpstr>
      <vt:lpstr>MSU_Maroon&amp;Grey</vt:lpstr>
      <vt:lpstr>You Have All This DATA!  Now What?  Research Computing &amp; Data Management </vt:lpstr>
      <vt:lpstr>Carolina Siniscalchi</vt:lpstr>
      <vt:lpstr>Lauren Geiger</vt:lpstr>
      <vt:lpstr>Mike Navicky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OSTP Nelson Memorandum</vt:lpstr>
      <vt:lpstr>OSTP Nelson Memorandum</vt:lpstr>
      <vt:lpstr>OSTP Nelson Memorandum</vt:lpstr>
      <vt:lpstr>OSTP Nelson Memorandum</vt:lpstr>
      <vt:lpstr>PowerPoint Presentation</vt:lpstr>
      <vt:lpstr>Research Data Lifecycle</vt:lpstr>
      <vt:lpstr>Data Lifecycle and Bit Rot</vt:lpstr>
      <vt:lpstr>Envision</vt:lpstr>
      <vt:lpstr>Plan</vt:lpstr>
      <vt:lpstr>Generate / Acquire</vt:lpstr>
      <vt:lpstr>Process / Analyze</vt:lpstr>
      <vt:lpstr>Share / Reuse</vt:lpstr>
      <vt:lpstr>Preserve / Discard</vt:lpstr>
      <vt:lpstr>Research Computing  and Data Management</vt:lpstr>
      <vt:lpstr>RCD Strengths</vt:lpstr>
      <vt:lpstr>RCD Challenges</vt:lpstr>
      <vt:lpstr>Research Computing and Data – Capabilities Model</vt:lpstr>
      <vt:lpstr>RCD-CM Assessment Questions</vt:lpstr>
      <vt:lpstr>Sub Areas</vt:lpstr>
      <vt:lpstr>Research Computing and Data – Capabilities Model</vt:lpstr>
      <vt:lpstr>Comparison to Other Universities</vt:lpstr>
      <vt:lpstr>Why Use RCD-CM?</vt:lpstr>
      <vt:lpstr>Moving Forward</vt:lpstr>
      <vt:lpstr>What can we do for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Kirkpatrick, LeLe</dc:creator>
  <cp:lastModifiedBy>Jones, Alena</cp:lastModifiedBy>
  <cp:revision>2</cp:revision>
  <dcterms:created xsi:type="dcterms:W3CDTF">2024-01-26T16:46:49Z</dcterms:created>
  <dcterms:modified xsi:type="dcterms:W3CDTF">2024-04-30T21:47:27Z</dcterms:modified>
</cp:coreProperties>
</file>