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6E_8C6977B3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181_5B93D066.xml" ContentType="application/vnd.ms-powerpoint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modernComment_161_3F77803C.xml" ContentType="application/vnd.ms-powerpoint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41"/>
  </p:notesMasterIdLst>
  <p:sldIdLst>
    <p:sldId id="396" r:id="rId5"/>
    <p:sldId id="260" r:id="rId6"/>
    <p:sldId id="311" r:id="rId7"/>
    <p:sldId id="312" r:id="rId8"/>
    <p:sldId id="258" r:id="rId9"/>
    <p:sldId id="359" r:id="rId10"/>
    <p:sldId id="371" r:id="rId11"/>
    <p:sldId id="366" r:id="rId12"/>
    <p:sldId id="384" r:id="rId13"/>
    <p:sldId id="363" r:id="rId14"/>
    <p:sldId id="368" r:id="rId15"/>
    <p:sldId id="392" r:id="rId16"/>
    <p:sldId id="385" r:id="rId17"/>
    <p:sldId id="386" r:id="rId18"/>
    <p:sldId id="373" r:id="rId19"/>
    <p:sldId id="374" r:id="rId20"/>
    <p:sldId id="375" r:id="rId21"/>
    <p:sldId id="376" r:id="rId22"/>
    <p:sldId id="380" r:id="rId23"/>
    <p:sldId id="393" r:id="rId24"/>
    <p:sldId id="394" r:id="rId25"/>
    <p:sldId id="369" r:id="rId26"/>
    <p:sldId id="360" r:id="rId27"/>
    <p:sldId id="268" r:id="rId28"/>
    <p:sldId id="395" r:id="rId29"/>
    <p:sldId id="353" r:id="rId30"/>
    <p:sldId id="313" r:id="rId31"/>
    <p:sldId id="351" r:id="rId32"/>
    <p:sldId id="352" r:id="rId33"/>
    <p:sldId id="388" r:id="rId34"/>
    <p:sldId id="389" r:id="rId35"/>
    <p:sldId id="390" r:id="rId36"/>
    <p:sldId id="261" r:id="rId37"/>
    <p:sldId id="266" r:id="rId38"/>
    <p:sldId id="263" r:id="rId39"/>
    <p:sldId id="267" r:id="rId40"/>
  </p:sldIdLst>
  <p:sldSz cx="9144000" cy="5143500" type="screen16x9"/>
  <p:notesSz cx="6950075" cy="9236075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veat" panose="020B0604020202020204" charset="0"/>
      <p:regular r:id="rId46"/>
      <p:bold r:id="rId47"/>
    </p:embeddedFont>
    <p:embeddedFont>
      <p:font typeface="Didact Gothic" panose="00000500000000000000" pitchFamily="2" charset="0"/>
      <p:regular r:id="rId48"/>
    </p:embeddedFont>
    <p:embeddedFont>
      <p:font typeface="Julius Sans One" panose="020B0604020202020204" charset="0"/>
      <p:regular r:id="rId49"/>
    </p:embeddedFont>
    <p:embeddedFont>
      <p:font typeface="Montserrat" panose="00000500000000000000" pitchFamily="2" charset="0"/>
      <p:regular r:id="rId50"/>
      <p:bold r:id="rId51"/>
      <p:italic r:id="rId52"/>
      <p:boldItalic r:id="rId53"/>
    </p:embeddedFont>
    <p:embeddedFont>
      <p:font typeface="Questrial" pitchFamily="2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464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8D739A-EDF6-6592-094B-3CADBAB61060}" name="Brenner, Devon" initials="BD" userId="S::dgb19@msstate.edu::57a6bded-5cad-4a09-9e5f-16b8a8e810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1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4B870-504C-AA57-F0D0-D48E0A90E1F1}" v="3" dt="2023-10-23T16:00:58.700"/>
    <p1510:client id="{5DFDE8AB-74A3-A8F8-8F00-68BA7A99F707}" v="262" dt="2023-10-23T15:04:57.354"/>
    <p1510:client id="{A7D7E879-1A67-4548-9483-7A3D6C4D46C5}" v="1" dt="2023-10-24T13:51:20.206"/>
    <p1510:client id="{E60FB3D3-9A81-40C8-8E9B-C5C062DAEC6C}" v="1" dt="2023-10-24T13:56:35.652"/>
  </p1510:revLst>
</p1510:revInfo>
</file>

<file path=ppt/tableStyles.xml><?xml version="1.0" encoding="utf-8"?>
<a:tblStyleLst xmlns:a="http://schemas.openxmlformats.org/drawingml/2006/main" def="{8AE0A5E5-A057-44EC-A28A-531C3D4B0912}">
  <a:tblStyle styleId="{8AE0A5E5-A057-44EC-A28A-531C3D4B09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pos="4464"/>
        <p:guide orient="horz" pos="16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microsoft.com/office/2018/10/relationships/authors" Target="author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che, Stephanie" userId="c302b06d-8637-427c-8e68-5dfc84139bed" providerId="ADAL" clId="{E60FB3D3-9A81-40C8-8E9B-C5C062DAEC6C}"/>
    <pc:docChg chg="addSld delSld modSld">
      <pc:chgData name="Hyche, Stephanie" userId="c302b06d-8637-427c-8e68-5dfc84139bed" providerId="ADAL" clId="{E60FB3D3-9A81-40C8-8E9B-C5C062DAEC6C}" dt="2023-10-24T13:56:37.939" v="1" actId="47"/>
      <pc:docMkLst>
        <pc:docMk/>
      </pc:docMkLst>
      <pc:sldChg chg="del">
        <pc:chgData name="Hyche, Stephanie" userId="c302b06d-8637-427c-8e68-5dfc84139bed" providerId="ADAL" clId="{E60FB3D3-9A81-40C8-8E9B-C5C062DAEC6C}" dt="2023-10-24T13:56:37.939" v="1" actId="47"/>
        <pc:sldMkLst>
          <pc:docMk/>
          <pc:sldMk cId="0" sldId="256"/>
        </pc:sldMkLst>
      </pc:sldChg>
      <pc:sldChg chg="add">
        <pc:chgData name="Hyche, Stephanie" userId="c302b06d-8637-427c-8e68-5dfc84139bed" providerId="ADAL" clId="{E60FB3D3-9A81-40C8-8E9B-C5C062DAEC6C}" dt="2023-10-24T13:56:35.652" v="0"/>
        <pc:sldMkLst>
          <pc:docMk/>
          <pc:sldMk cId="0" sldId="396"/>
        </pc:sldMkLst>
      </pc:sldChg>
    </pc:docChg>
  </pc:docChgLst>
</pc:chgInfo>
</file>

<file path=ppt/comments/modernComment_161_3F7780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5811121-6225-6642-A7F0-3A57ADC4C78B}" authorId="{3A8D739A-EDF6-6592-094B-3CADBAB61060}" created="2023-10-17T22:07:16.048">
    <pc:sldMkLst xmlns:pc="http://schemas.microsoft.com/office/powerpoint/2013/main/command">
      <pc:docMk/>
      <pc:sldMk cId="1333454194" sldId="353"/>
    </pc:sldMkLst>
    <p188:txBody>
      <a:bodyPr/>
      <a:lstStyle/>
      <a:p>
        <a:r>
          <a:rPr lang="en-US"/>
          <a:t>You might could cut this slide since it’s on the overview preceding it</a:t>
        </a:r>
      </a:p>
    </p188:txBody>
  </p188:cm>
</p188:cmLst>
</file>

<file path=ppt/comments/modernComment_16E_8C6977B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EC3F15-8AB0-AA4C-9F64-95ED64AC1312}" authorId="{3A8D739A-EDF6-6592-094B-3CADBAB61060}" created="2023-10-17T22:27:00.566">
    <pc:sldMkLst xmlns:pc="http://schemas.microsoft.com/office/powerpoint/2013/main/command">
      <pc:docMk/>
      <pc:sldMk cId="2355722163" sldId="366"/>
    </pc:sldMkLst>
    <p188:txBody>
      <a:bodyPr/>
      <a:lstStyle/>
      <a:p>
        <a:r>
          <a:rPr lang="en-US"/>
          <a:t>In the bottom row, what if instead you talked about specific NSF funding mechanisms like SSTEM, IUSE, etc.</a:t>
        </a:r>
      </a:p>
    </p188:txBody>
  </p188:cm>
</p188:cmLst>
</file>

<file path=ppt/comments/modernComment_181_5B93D06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6353FF-AAAB-4119-8035-5542E3425FAD}" authorId="{3A8D739A-EDF6-6592-094B-3CADBAB61060}" created="2023-10-17T22:07:16.048">
    <pc:sldMkLst xmlns:pc="http://schemas.microsoft.com/office/powerpoint/2013/main/command">
      <pc:docMk/>
      <pc:sldMk cId="1333454194" sldId="353"/>
    </pc:sldMkLst>
    <p188:txBody>
      <a:bodyPr/>
      <a:lstStyle/>
      <a:p>
        <a:r>
          <a:rPr lang="en-US"/>
          <a:t>You might could cut this slide since it’s on the overview preceding it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92476" rIns="92476" bIns="9247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f4bd20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f4bd20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Delaney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a1249ffcf0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a1249ffcf0_1_12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/>
              <a:t>Delaney</a:t>
            </a:r>
          </a:p>
          <a:p>
            <a:pPr marL="0" indent="0">
              <a:buNone/>
            </a:pPr>
            <a:r>
              <a:rPr lang="en-US"/>
              <a:t>Top row is goals, bottom row is ideas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0225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a1249ffcf0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a1249ffcf0_1_12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/>
              <a:t>Top row is goals, bottom row is ideas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1910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843" indent="-346843">
              <a:buAutoNum type="arabicPeriod"/>
            </a:pPr>
            <a:r>
              <a:rPr lang="en-US">
                <a:latin typeface="Calibri"/>
                <a:cs typeface="Calibri"/>
              </a:rPr>
              <a:t>Let people turn and discuss</a:t>
            </a:r>
          </a:p>
          <a:p>
            <a:pPr marL="346843" indent="-346843">
              <a:buAutoNum type="arabicPeriod"/>
            </a:pPr>
            <a:r>
              <a:rPr lang="en-US">
                <a:latin typeface="Calibri"/>
                <a:cs typeface="Calibri"/>
              </a:rPr>
              <a:t>Share with the group</a:t>
            </a:r>
          </a:p>
          <a:p>
            <a:pPr marL="346843" indent="-346843">
              <a:buAutoNum type="arabicPeriod"/>
            </a:pPr>
            <a:r>
              <a:rPr lang="en-US">
                <a:latin typeface="Calibri"/>
                <a:cs typeface="Calibri"/>
              </a:rPr>
              <a:t>What are the funders you work with, how does this hit your research?</a:t>
            </a:r>
          </a:p>
        </p:txBody>
      </p:sp>
    </p:spTree>
    <p:extLst>
      <p:ext uri="{BB962C8B-B14F-4D97-AF65-F5344CB8AC3E}">
        <p14:creationId xmlns:p14="http://schemas.microsoft.com/office/powerpoint/2010/main" val="2489900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People aren’t a problem- issues of access and opportunity are the problem. Changing demographics is the solution, and demographics can be a great place to start with identifying where growth should occur. </a:t>
            </a:r>
          </a:p>
        </p:txBody>
      </p:sp>
    </p:spTree>
    <p:extLst>
      <p:ext uri="{BB962C8B-B14F-4D97-AF65-F5344CB8AC3E}">
        <p14:creationId xmlns:p14="http://schemas.microsoft.com/office/powerpoint/2010/main" val="3006066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1249ffcf0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1249ffcf0_1_8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/>
              <a:t>These are some of the demographics you may have thought of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3648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1249ffcf0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1249ffcf0_1_8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/>
              <a:t>These are some that you may not have thought of</a:t>
            </a:r>
          </a:p>
          <a:p>
            <a:pPr marL="0" indent="0">
              <a:buNone/>
            </a:pPr>
            <a:r>
              <a:rPr lang="en-US"/>
              <a:t>First Gen= first in family to earn a 4- year degree</a:t>
            </a:r>
          </a:p>
          <a:p>
            <a:pPr marL="0" indent="0">
              <a:buNone/>
            </a:pPr>
            <a:r>
              <a:rPr lang="en-US"/>
              <a:t>Name some grants that are geared at women</a:t>
            </a:r>
          </a:p>
          <a:p>
            <a:pPr marL="0" indent="0">
              <a:buNone/>
            </a:pPr>
            <a:r>
              <a:rPr lang="en-US"/>
              <a:t>27.8% name some grants geared at low-income students</a:t>
            </a:r>
          </a:p>
          <a:p>
            <a:pPr marL="0" indent="0">
              <a:buNone/>
            </a:pPr>
            <a:r>
              <a:rPr lang="en-US"/>
              <a:t>These are all areas with funding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9818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1249ffcf0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1249ffcf0_1_8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/>
              <a:t>Not in STEM? Not a problem</a:t>
            </a:r>
          </a:p>
          <a:p>
            <a:pPr marL="0" indent="0">
              <a:buNone/>
            </a:pPr>
            <a:r>
              <a:rPr lang="en-US"/>
              <a:t>We can use campus climate aggregate data to point you towards interesting research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2014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1249ffcf0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1249ffcf0_1_8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/>
              <a:t>These are some of the demographics you may have thought of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4035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a1249ffcf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a1249ffcf0_1_4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1249ffcf0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1249ffcf0_1_82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54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f2cce1e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f2cce1ec4_0_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/>
              <a:t>Devon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1249ffcf0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a1249ffcf0_1_20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933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1249ffcf0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a1249ffcf0_1_20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103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1249ffcf0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a1249ffcf0_1_20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344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1249ffcf0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a1249ffcf0_1_20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537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1249ffcf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1249ffcf0_0_18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/>
              <a:t>TRiO- Department of Ed</a:t>
            </a:r>
          </a:p>
          <a:p>
            <a:pPr marL="0" indent="0">
              <a:buNone/>
            </a:pPr>
            <a:r>
              <a:rPr lang="en-US"/>
              <a:t>Interfaith Initiatives- Interfaith America</a:t>
            </a:r>
          </a:p>
          <a:p>
            <a:pPr marL="0" indent="0">
              <a:buNone/>
            </a:pPr>
            <a:r>
              <a:rPr lang="en-US"/>
              <a:t>International Fiesta- MS Arts Commission</a:t>
            </a:r>
          </a:p>
          <a:p>
            <a:pPr marL="0" indent="0">
              <a:buNone/>
            </a:pPr>
            <a:r>
              <a:rPr lang="en-US"/>
              <a:t>LSAMP- NSF</a:t>
            </a:r>
          </a:p>
          <a:p>
            <a:pPr marL="0" indent="0">
              <a:buNone/>
            </a:pPr>
            <a:r>
              <a:rPr lang="en-US"/>
              <a:t>IntBIO- NSF with Ryan Folk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0589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1249ffcf0_1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1249ffcf0_1_229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/>
              <a:t>Plug the new site, talk about how this will be updated frequently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9f2cce1e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9f2cce1ec4_0_7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a1249ffcf0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a1249ffcf0_1_3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f2cce1e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f2cce1ec4_0_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/>
              <a:t>Ryan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094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f2cce1e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f2cce1ec4_0_1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/>
              <a:t>Delaney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833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f6f6f201e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f6f6f201e_0_77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/>
              <a:t>Delaney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Delaney</a:t>
            </a:r>
          </a:p>
        </p:txBody>
      </p:sp>
    </p:spTree>
    <p:extLst>
      <p:ext uri="{BB962C8B-B14F-4D97-AF65-F5344CB8AC3E}">
        <p14:creationId xmlns:p14="http://schemas.microsoft.com/office/powerpoint/2010/main" val="668233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a1249ffcf0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a1249ffcf0_1_12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/>
              <a:t>Delaney</a:t>
            </a:r>
          </a:p>
          <a:p>
            <a:pPr marL="0" indent="0">
              <a:buNone/>
            </a:pPr>
            <a:r>
              <a:rPr lang="en-US"/>
              <a:t>Common “asks” in federal and other grants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3393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a1249ffcf0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a1249ffcf0_1_12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r>
              <a:rPr lang="en-US"/>
              <a:t>Top row is goals, bottom row is ideas</a:t>
            </a:r>
          </a:p>
          <a:p>
            <a:pPr marL="0" indent="0">
              <a:buNone/>
            </a:pPr>
            <a:r>
              <a:rPr lang="en-US"/>
              <a:t>SSTEM, IUSE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94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Devon</a:t>
            </a:r>
          </a:p>
        </p:txBody>
      </p:sp>
    </p:spTree>
    <p:extLst>
      <p:ext uri="{BB962C8B-B14F-4D97-AF65-F5344CB8AC3E}">
        <p14:creationId xmlns:p14="http://schemas.microsoft.com/office/powerpoint/2010/main" val="41420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537625" y="711975"/>
            <a:ext cx="7035600" cy="32772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1255025"/>
            <a:ext cx="4322700" cy="3891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034200" y="0"/>
            <a:ext cx="10867800" cy="5143500"/>
          </a:xfrm>
          <a:prstGeom prst="triangle">
            <a:avLst>
              <a:gd name="adj" fmla="val 49850"/>
            </a:avLst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805750" y="2198675"/>
            <a:ext cx="43227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Julius Sans One"/>
              <a:buNone/>
              <a:defRPr sz="4000" b="1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299250" y="4001725"/>
            <a:ext cx="38292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5B6B9-E1E4-5150-2157-A74B33934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3512" y="4459689"/>
            <a:ext cx="2768837" cy="382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90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accent5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-169300" y="-64500"/>
            <a:ext cx="4451100" cy="5272200"/>
          </a:xfrm>
          <a:prstGeom prst="rect">
            <a:avLst/>
          </a:prstGeom>
          <a:solidFill>
            <a:srgbClr val="5D17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60;p13"/>
          <p:cNvCxnSpPr/>
          <p:nvPr/>
        </p:nvCxnSpPr>
        <p:spPr>
          <a:xfrm rot="10800000">
            <a:off x="-1604675" y="1624350"/>
            <a:ext cx="4819800" cy="4419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5690650" y="1883225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2" hasCustomPrompt="1"/>
          </p:nvPr>
        </p:nvSpPr>
        <p:spPr>
          <a:xfrm>
            <a:off x="4810771" y="1164068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3" hasCustomPrompt="1"/>
          </p:nvPr>
        </p:nvSpPr>
        <p:spPr>
          <a:xfrm>
            <a:off x="4810771" y="2031990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/>
          </p:nvPr>
        </p:nvSpPr>
        <p:spPr>
          <a:xfrm>
            <a:off x="5690650" y="3628275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5"/>
          </p:nvPr>
        </p:nvSpPr>
        <p:spPr>
          <a:xfrm>
            <a:off x="5690650" y="1044000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5690650" y="2760350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4810771" y="2880418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8" hasCustomPrompt="1"/>
          </p:nvPr>
        </p:nvSpPr>
        <p:spPr>
          <a:xfrm>
            <a:off x="4810771" y="3748340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5690650" y="1319545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5690650" y="30454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3"/>
          </p:nvPr>
        </p:nvSpPr>
        <p:spPr>
          <a:xfrm>
            <a:off x="5690650" y="2162698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4"/>
          </p:nvPr>
        </p:nvSpPr>
        <p:spPr>
          <a:xfrm>
            <a:off x="5690650" y="3907748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E8BA81-2934-939E-4F25-36992EDAE1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5727" y="4533243"/>
            <a:ext cx="2938723" cy="409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5">
    <p:bg>
      <p:bgPr>
        <a:solidFill>
          <a:schemeClr val="accent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 userDrawn="1"/>
        </p:nvSpPr>
        <p:spPr>
          <a:xfrm>
            <a:off x="4796125" y="-1"/>
            <a:ext cx="4347875" cy="51435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713225" y="1440200"/>
            <a:ext cx="3858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rgbClr val="5D17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713225" y="2263300"/>
            <a:ext cx="3400800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842850" y="539500"/>
            <a:ext cx="800100" cy="857400"/>
          </a:xfrm>
          <a:prstGeom prst="rtTriangle">
            <a:avLst/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7D5CD4-A2C9-1CCC-CFFA-5C254E03F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438" y="4533243"/>
            <a:ext cx="2938723" cy="409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1">
    <p:bg>
      <p:bgPr>
        <a:solidFill>
          <a:schemeClr val="accent5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1348225" y="695250"/>
            <a:ext cx="6572100" cy="375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 rot="10800000">
            <a:off x="3133650" y="-22775"/>
            <a:ext cx="2876700" cy="1295700"/>
          </a:xfrm>
          <a:prstGeom prst="triangle">
            <a:avLst>
              <a:gd name="adj" fmla="val 50000"/>
            </a:avLst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517475" y="2351960"/>
            <a:ext cx="4109100" cy="14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2984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298450" algn="just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1687950" y="15213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D71F32-DD39-C631-898A-7DEC50FFB5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4913" y="4533243"/>
            <a:ext cx="2938723" cy="409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1_3">
    <p:bg>
      <p:bgPr>
        <a:solidFill>
          <a:schemeClr val="accent5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idx="2"/>
          </p:nvPr>
        </p:nvSpPr>
        <p:spPr>
          <a:xfrm>
            <a:off x="1120875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734175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3"/>
          </p:nvPr>
        </p:nvSpPr>
        <p:spPr>
          <a:xfrm>
            <a:off x="1120875" y="34779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4"/>
          </p:nvPr>
        </p:nvSpPr>
        <p:spPr>
          <a:xfrm>
            <a:off x="734175" y="3747815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5"/>
          </p:nvPr>
        </p:nvSpPr>
        <p:spPr>
          <a:xfrm>
            <a:off x="6063846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6"/>
          </p:nvPr>
        </p:nvSpPr>
        <p:spPr>
          <a:xfrm>
            <a:off x="5677150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 idx="7"/>
          </p:nvPr>
        </p:nvSpPr>
        <p:spPr>
          <a:xfrm>
            <a:off x="6063846" y="347812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8"/>
          </p:nvPr>
        </p:nvSpPr>
        <p:spPr>
          <a:xfrm>
            <a:off x="5677150" y="3746088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76975B-C77F-8787-9C30-B7009E6145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175" y="4533243"/>
            <a:ext cx="2938723" cy="409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7">
    <p:bg>
      <p:bgPr>
        <a:solidFill>
          <a:schemeClr val="accent5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176825" y="2158150"/>
            <a:ext cx="14991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713225" y="2459250"/>
            <a:ext cx="24261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2"/>
          </p:nvPr>
        </p:nvSpPr>
        <p:spPr>
          <a:xfrm>
            <a:off x="6468199" y="2158150"/>
            <a:ext cx="14991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3"/>
          </p:nvPr>
        </p:nvSpPr>
        <p:spPr>
          <a:xfrm>
            <a:off x="6004683" y="2459250"/>
            <a:ext cx="24261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 idx="4"/>
          </p:nvPr>
        </p:nvSpPr>
        <p:spPr>
          <a:xfrm>
            <a:off x="3822450" y="2158150"/>
            <a:ext cx="14991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5"/>
          </p:nvPr>
        </p:nvSpPr>
        <p:spPr>
          <a:xfrm>
            <a:off x="3358950" y="2459250"/>
            <a:ext cx="24261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3198450" y="3764666"/>
            <a:ext cx="2727900" cy="1416300"/>
          </a:xfrm>
          <a:prstGeom prst="triangle">
            <a:avLst>
              <a:gd name="adj" fmla="val 50000"/>
            </a:avLst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 idx="6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rgbClr val="5D172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A2930D-1A55-5186-6751-1E9957D73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438" y="4533243"/>
            <a:ext cx="2938723" cy="409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29">
    <p:bg>
      <p:bgPr>
        <a:solidFill>
          <a:schemeClr val="accent5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>
            <a:off x="-3485600" y="1687000"/>
            <a:ext cx="7403100" cy="3794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3"/>
          <p:cNvSpPr/>
          <p:nvPr/>
        </p:nvSpPr>
        <p:spPr>
          <a:xfrm>
            <a:off x="779625" y="1433800"/>
            <a:ext cx="7737300" cy="2933663"/>
          </a:xfrm>
          <a:prstGeom prst="rect">
            <a:avLst/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1043779" y="1830575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1059229" y="2140283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title" idx="2"/>
          </p:nvPr>
        </p:nvSpPr>
        <p:spPr>
          <a:xfrm>
            <a:off x="1043779" y="3280851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3"/>
          </p:nvPr>
        </p:nvSpPr>
        <p:spPr>
          <a:xfrm>
            <a:off x="1059229" y="36144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 idx="4"/>
          </p:nvPr>
        </p:nvSpPr>
        <p:spPr>
          <a:xfrm>
            <a:off x="3631360" y="1830575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ubTitle" idx="5"/>
          </p:nvPr>
        </p:nvSpPr>
        <p:spPr>
          <a:xfrm>
            <a:off x="3639010" y="214027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 idx="6"/>
          </p:nvPr>
        </p:nvSpPr>
        <p:spPr>
          <a:xfrm>
            <a:off x="3631360" y="3280851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7"/>
          </p:nvPr>
        </p:nvSpPr>
        <p:spPr>
          <a:xfrm>
            <a:off x="3639010" y="36144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 idx="8"/>
          </p:nvPr>
        </p:nvSpPr>
        <p:spPr>
          <a:xfrm>
            <a:off x="6215127" y="1830575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9"/>
          </p:nvPr>
        </p:nvSpPr>
        <p:spPr>
          <a:xfrm>
            <a:off x="6219627" y="214027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title" idx="13"/>
          </p:nvPr>
        </p:nvSpPr>
        <p:spPr>
          <a:xfrm>
            <a:off x="6215127" y="3280851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ubTitle" idx="14"/>
          </p:nvPr>
        </p:nvSpPr>
        <p:spPr>
          <a:xfrm>
            <a:off x="6219627" y="36144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15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rgbClr val="5D17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A366E0-BB0B-9485-78D9-7C8484901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8202" y="4533243"/>
            <a:ext cx="2938723" cy="409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4">
    <p:bg>
      <p:bgPr>
        <a:solidFill>
          <a:schemeClr val="accent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260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rgbClr val="5D17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5"/>
          <p:cNvSpPr/>
          <p:nvPr/>
        </p:nvSpPr>
        <p:spPr>
          <a:xfrm rot="10800000">
            <a:off x="6907925" y="-808550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9" name="Google Shape;169;p25"/>
          <p:cNvSpPr/>
          <p:nvPr/>
        </p:nvSpPr>
        <p:spPr>
          <a:xfrm rot="10800000">
            <a:off x="6967925" y="-903800"/>
            <a:ext cx="3405900" cy="3302400"/>
          </a:xfrm>
          <a:prstGeom prst="rtTriangle">
            <a:avLst/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293FDB-36F1-55D9-07A0-40B532E5B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2563" y="4542480"/>
            <a:ext cx="2938723" cy="40970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 preserve="1">
  <p:cSld name="1_Title and three columns 5">
    <p:bg>
      <p:bgPr>
        <a:solidFill>
          <a:schemeClr val="accent5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 idx="2"/>
          </p:nvPr>
        </p:nvSpPr>
        <p:spPr>
          <a:xfrm>
            <a:off x="1284681" y="3270025"/>
            <a:ext cx="11598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ubTitle" idx="1"/>
          </p:nvPr>
        </p:nvSpPr>
        <p:spPr>
          <a:xfrm>
            <a:off x="940581" y="3541195"/>
            <a:ext cx="18480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title" idx="3"/>
          </p:nvPr>
        </p:nvSpPr>
        <p:spPr>
          <a:xfrm>
            <a:off x="6699519" y="3257475"/>
            <a:ext cx="11598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subTitle" idx="4"/>
          </p:nvPr>
        </p:nvSpPr>
        <p:spPr>
          <a:xfrm>
            <a:off x="6355419" y="3520107"/>
            <a:ext cx="18480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title" idx="5"/>
          </p:nvPr>
        </p:nvSpPr>
        <p:spPr>
          <a:xfrm>
            <a:off x="3990022" y="3270025"/>
            <a:ext cx="11598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subTitle" idx="6"/>
          </p:nvPr>
        </p:nvSpPr>
        <p:spPr>
          <a:xfrm>
            <a:off x="3645922" y="3541195"/>
            <a:ext cx="18480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68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3">
    <p:bg>
      <p:bgPr>
        <a:solidFill>
          <a:schemeClr val="accent5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/>
          <p:nvPr/>
        </p:nvSpPr>
        <p:spPr>
          <a:xfrm flipH="1">
            <a:off x="4458687" y="-942975"/>
            <a:ext cx="8250600" cy="7999800"/>
          </a:xfrm>
          <a:prstGeom prst="rtTriangl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4" name="Google Shape;194;p30"/>
          <p:cNvSpPr/>
          <p:nvPr/>
        </p:nvSpPr>
        <p:spPr>
          <a:xfrm>
            <a:off x="3310050" y="1947500"/>
            <a:ext cx="2523900" cy="2024700"/>
          </a:xfrm>
          <a:prstGeom prst="rect">
            <a:avLst/>
          </a:prstGeom>
          <a:solidFill>
            <a:srgbClr val="5D172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0"/>
          <p:cNvSpPr/>
          <p:nvPr/>
        </p:nvSpPr>
        <p:spPr>
          <a:xfrm>
            <a:off x="535050" y="1947500"/>
            <a:ext cx="2523900" cy="2024700"/>
          </a:xfrm>
          <a:prstGeom prst="rect">
            <a:avLst/>
          </a:prstGeom>
          <a:solidFill>
            <a:srgbClr val="5D172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0"/>
          <p:cNvSpPr/>
          <p:nvPr/>
        </p:nvSpPr>
        <p:spPr>
          <a:xfrm>
            <a:off x="6085050" y="1947500"/>
            <a:ext cx="2523900" cy="2024700"/>
          </a:xfrm>
          <a:prstGeom prst="rect">
            <a:avLst/>
          </a:prstGeom>
          <a:solidFill>
            <a:srgbClr val="5D172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subTitle" idx="1"/>
          </p:nvPr>
        </p:nvSpPr>
        <p:spPr>
          <a:xfrm>
            <a:off x="653699" y="3141175"/>
            <a:ext cx="2286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subTitle" idx="2"/>
          </p:nvPr>
        </p:nvSpPr>
        <p:spPr>
          <a:xfrm>
            <a:off x="3439674" y="3141175"/>
            <a:ext cx="2286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3"/>
          </p:nvPr>
        </p:nvSpPr>
        <p:spPr>
          <a:xfrm>
            <a:off x="6203701" y="3141175"/>
            <a:ext cx="2286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hasCustomPrompt="1"/>
          </p:nvPr>
        </p:nvSpPr>
        <p:spPr>
          <a:xfrm>
            <a:off x="588299" y="2468125"/>
            <a:ext cx="24174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30"/>
          <p:cNvSpPr txBox="1">
            <a:spLocks noGrp="1"/>
          </p:cNvSpPr>
          <p:nvPr>
            <p:ph type="title" idx="4" hasCustomPrompt="1"/>
          </p:nvPr>
        </p:nvSpPr>
        <p:spPr>
          <a:xfrm>
            <a:off x="3363300" y="2468125"/>
            <a:ext cx="24174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5" hasCustomPrompt="1"/>
          </p:nvPr>
        </p:nvSpPr>
        <p:spPr>
          <a:xfrm>
            <a:off x="6138301" y="2468125"/>
            <a:ext cx="24174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30"/>
          <p:cNvSpPr txBox="1">
            <a:spLocks noGrp="1"/>
          </p:cNvSpPr>
          <p:nvPr>
            <p:ph type="title" idx="6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rgbClr val="5D17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30"/>
          <p:cNvSpPr/>
          <p:nvPr/>
        </p:nvSpPr>
        <p:spPr>
          <a:xfrm flipH="1">
            <a:off x="7169700" y="2391925"/>
            <a:ext cx="3405900" cy="3302400"/>
          </a:xfrm>
          <a:prstGeom prst="rtTriangle">
            <a:avLst/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05" name="Google Shape;205;p30"/>
          <p:cNvSpPr/>
          <p:nvPr/>
        </p:nvSpPr>
        <p:spPr>
          <a:xfrm rot="10800000" flipH="1">
            <a:off x="-762425" y="-1182250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06" name="Google Shape;206;p30"/>
          <p:cNvSpPr/>
          <p:nvPr/>
        </p:nvSpPr>
        <p:spPr>
          <a:xfrm rot="10800000" flipH="1">
            <a:off x="-1681400" y="-17893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3F2623-F442-4F17-6106-61B753713E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2638" y="4533243"/>
            <a:ext cx="2938723" cy="409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713225" y="2204605"/>
            <a:ext cx="38502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713225" y="923025"/>
            <a:ext cx="4220700" cy="9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rgbClr val="5D17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5A7EE0-BF89-9AA9-3A82-3597C4E53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438" y="4533243"/>
            <a:ext cx="2938723" cy="409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1C2A7F-EAB8-1549-9F90-CA0D924624E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D17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05050" y="1840500"/>
            <a:ext cx="7533900" cy="14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6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329DD-7A68-4B27-4F64-33D5DBB7BC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7362" y="4510289"/>
            <a:ext cx="2768837" cy="382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1C2A7F-EAB8-1549-9F90-CA0D924624E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05050" y="1840500"/>
            <a:ext cx="7533900" cy="14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6000" b="1">
                <a:solidFill>
                  <a:srgbClr val="5D17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85044-A809-A4DA-87EC-BFF52B161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2563" y="4478385"/>
            <a:ext cx="2938723" cy="4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9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1C2A7F-EAB8-1549-9F90-CA0D924624E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D17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05050" y="1840500"/>
            <a:ext cx="7533900" cy="14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6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4E959E-11BA-3360-B4BE-FA037714CF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12573" y="4510289"/>
            <a:ext cx="2768837" cy="3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4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0" y="457200"/>
            <a:ext cx="9144000" cy="4686300"/>
          </a:xfrm>
          <a:prstGeom prst="triangle">
            <a:avLst>
              <a:gd name="adj" fmla="val 50000"/>
            </a:avLst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/>
          <p:nvPr/>
        </p:nvSpPr>
        <p:spPr>
          <a:xfrm rot="5400000">
            <a:off x="-64425" y="64350"/>
            <a:ext cx="4243200" cy="4114500"/>
          </a:xfrm>
          <a:prstGeom prst="rtTriangle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/>
          <p:nvPr/>
        </p:nvSpPr>
        <p:spPr>
          <a:xfrm rot="-5400000" flipH="1">
            <a:off x="4941700" y="26525"/>
            <a:ext cx="4364700" cy="4227600"/>
          </a:xfrm>
          <a:prstGeom prst="rtTriangle">
            <a:avLst/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ctrTitle"/>
          </p:nvPr>
        </p:nvSpPr>
        <p:spPr>
          <a:xfrm>
            <a:off x="1690800" y="2470300"/>
            <a:ext cx="57624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218725" y="3334300"/>
            <a:ext cx="47064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63E5BC-8971-914F-B811-6B7508660E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7362" y="4510289"/>
            <a:ext cx="2768837" cy="382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5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-50" y="5600"/>
            <a:ext cx="9144000" cy="5143500"/>
          </a:xfrm>
          <a:prstGeom prst="rect">
            <a:avLst/>
          </a:prstGeom>
          <a:solidFill>
            <a:schemeClr val="lt1">
              <a:alpha val="235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4312400" y="3260201"/>
            <a:ext cx="4886400" cy="1051800"/>
          </a:xfrm>
          <a:prstGeom prst="rect">
            <a:avLst/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1999" y="3320501"/>
            <a:ext cx="4276305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5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/>
          <p:nvPr/>
        </p:nvSpPr>
        <p:spPr>
          <a:xfrm rot="5400000">
            <a:off x="-341212" y="-788137"/>
            <a:ext cx="3405900" cy="3302400"/>
          </a:xfrm>
          <a:prstGeom prst="rtTriangle">
            <a:avLst/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2" name="Google Shape;52;p10"/>
          <p:cNvSpPr/>
          <p:nvPr/>
        </p:nvSpPr>
        <p:spPr>
          <a:xfrm rot="5400000">
            <a:off x="-436462" y="-1007212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3A676D-4B03-7634-4FC9-EB368DB5F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9581" y="4533243"/>
            <a:ext cx="2938723" cy="409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 rot="10800000">
            <a:off x="-19875" y="-19325"/>
            <a:ext cx="9203100" cy="5162700"/>
          </a:xfrm>
          <a:prstGeom prst="triangle">
            <a:avLst>
              <a:gd name="adj" fmla="val 50000"/>
            </a:avLst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713250" y="638800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713250" y="2706376"/>
            <a:ext cx="771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F1AB84-C935-3D80-1AF1-7B25D58A72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438" y="4533243"/>
            <a:ext cx="2938723" cy="4097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3B6D46-EF19-D41F-99FF-F99DAEBF9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24905" y="4533243"/>
            <a:ext cx="2938723" cy="4097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/>
              <a:t>Minimalist Maroon &amp; Grayscale</a:t>
            </a: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82" r:id="rId4"/>
    <p:sldLayoutId id="2147483681" r:id="rId5"/>
    <p:sldLayoutId id="2147483655" r:id="rId6"/>
    <p:sldLayoutId id="2147483656" r:id="rId7"/>
    <p:sldLayoutId id="2147483657" r:id="rId8"/>
    <p:sldLayoutId id="2147483658" r:id="rId9"/>
    <p:sldLayoutId id="2147483678" r:id="rId10"/>
    <p:sldLayoutId id="2147483659" r:id="rId11"/>
    <p:sldLayoutId id="2147483660" r:id="rId12"/>
    <p:sldLayoutId id="2147483661" r:id="rId13"/>
    <p:sldLayoutId id="2147483664" r:id="rId14"/>
    <p:sldLayoutId id="2147483666" r:id="rId15"/>
    <p:sldLayoutId id="2147483669" r:id="rId16"/>
    <p:sldLayoutId id="2147483671" r:id="rId17"/>
    <p:sldLayoutId id="2147483679" r:id="rId18"/>
    <p:sldLayoutId id="214748367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1_5B93D06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61_3F77803C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E_8C6977B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>
            <a:spLocks noGrp="1"/>
          </p:cNvSpPr>
          <p:nvPr>
            <p:ph type="ctrTitle"/>
          </p:nvPr>
        </p:nvSpPr>
        <p:spPr>
          <a:xfrm>
            <a:off x="3480391" y="1981117"/>
            <a:ext cx="490515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/>
              <a:t>Driving Grant Funding through the Diversity &amp; Inclusion Imperative</a:t>
            </a:r>
            <a:endParaRPr lang="en-US" sz="3200"/>
          </a:p>
        </p:txBody>
      </p:sp>
      <p:sp>
        <p:nvSpPr>
          <p:cNvPr id="227" name="Google Shape;227;p36"/>
          <p:cNvSpPr txBox="1">
            <a:spLocks noGrp="1"/>
          </p:cNvSpPr>
          <p:nvPr>
            <p:ph type="subTitle" idx="1"/>
          </p:nvPr>
        </p:nvSpPr>
        <p:spPr>
          <a:xfrm>
            <a:off x="4357866" y="3873022"/>
            <a:ext cx="38292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/>
              <a:t>Fall 2023</a:t>
            </a:r>
            <a:endParaRPr lang="en-US"/>
          </a:p>
        </p:txBody>
      </p:sp>
      <p:cxnSp>
        <p:nvCxnSpPr>
          <p:cNvPr id="228" name="Google Shape;228;p36"/>
          <p:cNvCxnSpPr/>
          <p:nvPr/>
        </p:nvCxnSpPr>
        <p:spPr>
          <a:xfrm>
            <a:off x="7460766" y="3735202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74CB4F0-6FBF-0E5C-AB6C-984481A90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2" y="3199496"/>
            <a:ext cx="1774884" cy="17854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82B701-6160-F7E7-7C7E-5B863CB31A7B}"/>
              </a:ext>
            </a:extLst>
          </p:cNvPr>
          <p:cNvSpPr/>
          <p:nvPr/>
        </p:nvSpPr>
        <p:spPr>
          <a:xfrm>
            <a:off x="113552" y="2258263"/>
            <a:ext cx="16384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eat" panose="00000500000000000000" pitchFamily="2" charset="0"/>
              </a:rPr>
              <a:t>today’s resources</a:t>
            </a:r>
            <a:endParaRPr lang="en-U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veat" panose="00000500000000000000" pitchFamily="2" charset="0"/>
            </a:endParaRP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90231429-688C-BABE-E7CE-96093CEA8F6C}"/>
              </a:ext>
            </a:extLst>
          </p:cNvPr>
          <p:cNvSpPr/>
          <p:nvPr/>
        </p:nvSpPr>
        <p:spPr>
          <a:xfrm rot="19740823">
            <a:off x="1674706" y="2572741"/>
            <a:ext cx="720957" cy="1051936"/>
          </a:xfrm>
          <a:prstGeom prst="curved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 txBox="1">
            <a:spLocks noGrp="1"/>
          </p:cNvSpPr>
          <p:nvPr>
            <p:ph type="title" idx="8"/>
          </p:nvPr>
        </p:nvSpPr>
        <p:spPr>
          <a:xfrm>
            <a:off x="6215127" y="2031125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/>
              <a:t>$25 million right now for underserved groups</a:t>
            </a:r>
          </a:p>
        </p:txBody>
      </p:sp>
      <p:sp>
        <p:nvSpPr>
          <p:cNvPr id="451" name="Google Shape;451;p54"/>
          <p:cNvSpPr txBox="1">
            <a:spLocks noGrp="1"/>
          </p:cNvSpPr>
          <p:nvPr>
            <p:ph type="title"/>
          </p:nvPr>
        </p:nvSpPr>
        <p:spPr>
          <a:xfrm>
            <a:off x="1002321" y="2091241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Diversity is embedded in the mission</a:t>
            </a:r>
            <a:endParaRPr/>
          </a:p>
        </p:txBody>
      </p:sp>
      <p:sp>
        <p:nvSpPr>
          <p:cNvPr id="453" name="Google Shape;453;p54"/>
          <p:cNvSpPr txBox="1">
            <a:spLocks noGrp="1"/>
          </p:cNvSpPr>
          <p:nvPr>
            <p:ph type="title" idx="2"/>
          </p:nvPr>
        </p:nvSpPr>
        <p:spPr>
          <a:xfrm>
            <a:off x="674897" y="3394694"/>
            <a:ext cx="2552347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call for Rural learners &amp; studies</a:t>
            </a:r>
            <a:endParaRPr/>
          </a:p>
        </p:txBody>
      </p:sp>
      <p:sp>
        <p:nvSpPr>
          <p:cNvPr id="455" name="Google Shape;455;p54"/>
          <p:cNvSpPr txBox="1">
            <a:spLocks noGrp="1"/>
          </p:cNvSpPr>
          <p:nvPr>
            <p:ph type="title" idx="4"/>
          </p:nvPr>
        </p:nvSpPr>
        <p:spPr>
          <a:xfrm>
            <a:off x="3623710" y="2031125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Robust equity action plan</a:t>
            </a:r>
          </a:p>
        </p:txBody>
      </p:sp>
      <p:sp>
        <p:nvSpPr>
          <p:cNvPr id="457" name="Google Shape;457;p54"/>
          <p:cNvSpPr txBox="1">
            <a:spLocks noGrp="1"/>
          </p:cNvSpPr>
          <p:nvPr>
            <p:ph type="title" idx="6"/>
          </p:nvPr>
        </p:nvSpPr>
        <p:spPr>
          <a:xfrm>
            <a:off x="3596126" y="3432994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Workshops, Trainings, custom plans</a:t>
            </a:r>
            <a:endParaRPr/>
          </a:p>
        </p:txBody>
      </p:sp>
      <p:sp>
        <p:nvSpPr>
          <p:cNvPr id="460" name="Google Shape;460;p54"/>
          <p:cNvSpPr txBox="1">
            <a:spLocks noGrp="1"/>
          </p:cNvSpPr>
          <p:nvPr>
            <p:ph type="title" idx="13"/>
          </p:nvPr>
        </p:nvSpPr>
        <p:spPr>
          <a:xfrm>
            <a:off x="6215127" y="3466497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call for low-income learners</a:t>
            </a:r>
            <a:endParaRPr/>
          </a:p>
        </p:txBody>
      </p:sp>
      <p:sp>
        <p:nvSpPr>
          <p:cNvPr id="462" name="Google Shape;462;p54"/>
          <p:cNvSpPr txBox="1">
            <a:spLocks noGrp="1"/>
          </p:cNvSpPr>
          <p:nvPr>
            <p:ph type="title" idx="15"/>
          </p:nvPr>
        </p:nvSpPr>
        <p:spPr>
          <a:xfrm>
            <a:off x="1265639" y="501756"/>
            <a:ext cx="6746923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U.S. Department of Agriculture</a:t>
            </a:r>
            <a:endParaRPr/>
          </a:p>
        </p:txBody>
      </p:sp>
      <p:cxnSp>
        <p:nvCxnSpPr>
          <p:cNvPr id="463" name="Google Shape;463;p54"/>
          <p:cNvCxnSpPr/>
          <p:nvPr/>
        </p:nvCxnSpPr>
        <p:spPr>
          <a:xfrm>
            <a:off x="5857175" y="1371625"/>
            <a:ext cx="0" cy="323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4"/>
          <p:cNvCxnSpPr/>
          <p:nvPr/>
        </p:nvCxnSpPr>
        <p:spPr>
          <a:xfrm>
            <a:off x="3128825" y="1362725"/>
            <a:ext cx="0" cy="3242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4"/>
          <p:cNvCxnSpPr/>
          <p:nvPr/>
        </p:nvCxnSpPr>
        <p:spPr>
          <a:xfrm rot="10800000" flipH="1">
            <a:off x="779625" y="2963163"/>
            <a:ext cx="7941600" cy="2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4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6998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 txBox="1">
            <a:spLocks noGrp="1"/>
          </p:cNvSpPr>
          <p:nvPr>
            <p:ph type="title" idx="8"/>
          </p:nvPr>
        </p:nvSpPr>
        <p:spPr>
          <a:xfrm>
            <a:off x="6215127" y="2031125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/>
              <a:t>Teacher diversity is in top 3 priorities</a:t>
            </a:r>
          </a:p>
        </p:txBody>
      </p:sp>
      <p:sp>
        <p:nvSpPr>
          <p:cNvPr id="451" name="Google Shape;451;p54"/>
          <p:cNvSpPr txBox="1">
            <a:spLocks noGrp="1"/>
          </p:cNvSpPr>
          <p:nvPr>
            <p:ph type="title"/>
          </p:nvPr>
        </p:nvSpPr>
        <p:spPr>
          <a:xfrm>
            <a:off x="1002321" y="2091241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Ensuring equal access is key to the mission</a:t>
            </a:r>
            <a:endParaRPr/>
          </a:p>
        </p:txBody>
      </p:sp>
      <p:sp>
        <p:nvSpPr>
          <p:cNvPr id="453" name="Google Shape;453;p54"/>
          <p:cNvSpPr txBox="1">
            <a:spLocks noGrp="1"/>
          </p:cNvSpPr>
          <p:nvPr>
            <p:ph type="title" idx="2"/>
          </p:nvPr>
        </p:nvSpPr>
        <p:spPr>
          <a:xfrm>
            <a:off x="795179" y="3432994"/>
            <a:ext cx="2442996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Equal access can start with teacher education</a:t>
            </a:r>
            <a:endParaRPr/>
          </a:p>
        </p:txBody>
      </p:sp>
      <p:sp>
        <p:nvSpPr>
          <p:cNvPr id="455" name="Google Shape;455;p54"/>
          <p:cNvSpPr txBox="1">
            <a:spLocks noGrp="1"/>
          </p:cNvSpPr>
          <p:nvPr>
            <p:ph type="title" idx="4"/>
          </p:nvPr>
        </p:nvSpPr>
        <p:spPr>
          <a:xfrm>
            <a:off x="3623710" y="2031125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Fostering diverse schools Grants</a:t>
            </a:r>
          </a:p>
        </p:txBody>
      </p:sp>
      <p:sp>
        <p:nvSpPr>
          <p:cNvPr id="457" name="Google Shape;457;p54"/>
          <p:cNvSpPr txBox="1">
            <a:spLocks noGrp="1"/>
          </p:cNvSpPr>
          <p:nvPr>
            <p:ph type="title" idx="6"/>
          </p:nvPr>
        </p:nvSpPr>
        <p:spPr>
          <a:xfrm>
            <a:off x="3596126" y="3432994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Grants for partnerships with local schools</a:t>
            </a:r>
            <a:endParaRPr/>
          </a:p>
        </p:txBody>
      </p:sp>
      <p:sp>
        <p:nvSpPr>
          <p:cNvPr id="460" name="Google Shape;460;p54"/>
          <p:cNvSpPr txBox="1">
            <a:spLocks noGrp="1"/>
          </p:cNvSpPr>
          <p:nvPr>
            <p:ph type="title" idx="13"/>
          </p:nvPr>
        </p:nvSpPr>
        <p:spPr>
          <a:xfrm>
            <a:off x="5899878" y="3513876"/>
            <a:ext cx="2506098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 recruit &amp; retain underrepresented students</a:t>
            </a:r>
            <a:endParaRPr/>
          </a:p>
        </p:txBody>
      </p:sp>
      <p:sp>
        <p:nvSpPr>
          <p:cNvPr id="462" name="Google Shape;462;p54"/>
          <p:cNvSpPr txBox="1">
            <a:spLocks noGrp="1"/>
          </p:cNvSpPr>
          <p:nvPr>
            <p:ph type="title" idx="15"/>
          </p:nvPr>
        </p:nvSpPr>
        <p:spPr>
          <a:xfrm>
            <a:off x="1265639" y="501756"/>
            <a:ext cx="6746923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U.S. Department of Education</a:t>
            </a:r>
            <a:endParaRPr/>
          </a:p>
        </p:txBody>
      </p:sp>
      <p:cxnSp>
        <p:nvCxnSpPr>
          <p:cNvPr id="463" name="Google Shape;463;p54"/>
          <p:cNvCxnSpPr/>
          <p:nvPr/>
        </p:nvCxnSpPr>
        <p:spPr>
          <a:xfrm>
            <a:off x="5857175" y="1371625"/>
            <a:ext cx="0" cy="323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4"/>
          <p:cNvCxnSpPr/>
          <p:nvPr/>
        </p:nvCxnSpPr>
        <p:spPr>
          <a:xfrm>
            <a:off x="3128825" y="1362725"/>
            <a:ext cx="0" cy="3242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4"/>
          <p:cNvCxnSpPr/>
          <p:nvPr/>
        </p:nvCxnSpPr>
        <p:spPr>
          <a:xfrm rot="10800000" flipH="1">
            <a:off x="779625" y="2963163"/>
            <a:ext cx="7941600" cy="2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4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0907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2E62F-345C-F552-D900-D9B7B675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Basically everywhere</a:t>
            </a:r>
          </a:p>
        </p:txBody>
      </p:sp>
    </p:spTree>
    <p:extLst>
      <p:ext uri="{BB962C8B-B14F-4D97-AF65-F5344CB8AC3E}">
        <p14:creationId xmlns:p14="http://schemas.microsoft.com/office/powerpoint/2010/main" val="241393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0CA6DF3-9A3B-E15B-618F-72D1E733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43" y="1986"/>
            <a:ext cx="7717500" cy="1963500"/>
          </a:xfrm>
        </p:spPr>
        <p:txBody>
          <a:bodyPr/>
          <a:lstStyle/>
          <a:p>
            <a:r>
              <a:rPr lang="en-US" sz="4400"/>
              <a:t>Discuss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048782AB-EA54-5CBB-A517-633BF58E2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3064" y="2347147"/>
            <a:ext cx="4218514" cy="448200"/>
          </a:xfrm>
        </p:spPr>
        <p:txBody>
          <a:bodyPr/>
          <a:lstStyle/>
          <a:p>
            <a:pPr marL="139700" indent="0">
              <a:lnSpc>
                <a:spcPct val="114999"/>
              </a:lnSpc>
              <a:buNone/>
            </a:pPr>
            <a:r>
              <a:rPr lang="en-US" sz="2400"/>
              <a:t>How do these goals intersect with your own work?</a:t>
            </a:r>
          </a:p>
        </p:txBody>
      </p:sp>
    </p:spTree>
    <p:extLst>
      <p:ext uri="{BB962C8B-B14F-4D97-AF65-F5344CB8AC3E}">
        <p14:creationId xmlns:p14="http://schemas.microsoft.com/office/powerpoint/2010/main" val="15364137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1F499-C5FA-F2B9-1BB6-195BC982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170" y="1625741"/>
            <a:ext cx="5363388" cy="1963500"/>
          </a:xfrm>
        </p:spPr>
        <p:txBody>
          <a:bodyPr/>
          <a:lstStyle/>
          <a:p>
            <a:r>
              <a:rPr lang="en-US" sz="4000"/>
              <a:t> An effective grant proposal solves a problem or addresses a need</a:t>
            </a:r>
          </a:p>
        </p:txBody>
      </p:sp>
    </p:spTree>
    <p:extLst>
      <p:ext uri="{BB962C8B-B14F-4D97-AF65-F5344CB8AC3E}">
        <p14:creationId xmlns:p14="http://schemas.microsoft.com/office/powerpoint/2010/main" val="9031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0CA6DF3-9A3B-E15B-618F-72D1E733A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8725" y="2470300"/>
            <a:ext cx="4889882" cy="699900"/>
          </a:xfrm>
        </p:spPr>
        <p:txBody>
          <a:bodyPr/>
          <a:lstStyle/>
          <a:p>
            <a:r>
              <a:rPr lang="en-US"/>
              <a:t>Who Are Our Students?</a:t>
            </a:r>
          </a:p>
        </p:txBody>
      </p:sp>
    </p:spTree>
    <p:extLst>
      <p:ext uri="{BB962C8B-B14F-4D97-AF65-F5344CB8AC3E}">
        <p14:creationId xmlns:p14="http://schemas.microsoft.com/office/powerpoint/2010/main" val="86007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 txBox="1">
            <a:spLocks noGrp="1"/>
          </p:cNvSpPr>
          <p:nvPr>
            <p:ph type="title"/>
          </p:nvPr>
        </p:nvSpPr>
        <p:spPr>
          <a:xfrm>
            <a:off x="5874462" y="1364047"/>
            <a:ext cx="3269538" cy="602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D1725"/>
                </a:solidFill>
              </a:rPr>
              <a:t>35.7% are First Generation Scholars</a:t>
            </a:r>
            <a:endParaRPr>
              <a:solidFill>
                <a:srgbClr val="5D1725"/>
              </a:solidFill>
            </a:endParaRPr>
          </a:p>
        </p:txBody>
      </p:sp>
      <p:sp>
        <p:nvSpPr>
          <p:cNvPr id="385" name="Google Shape;385;p50"/>
          <p:cNvSpPr txBox="1">
            <a:spLocks noGrp="1"/>
          </p:cNvSpPr>
          <p:nvPr>
            <p:ph type="title" idx="6"/>
          </p:nvPr>
        </p:nvSpPr>
        <p:spPr>
          <a:xfrm>
            <a:off x="550233" y="304916"/>
            <a:ext cx="8301457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Undergraduate Demographics</a:t>
            </a:r>
            <a:endParaRPr/>
          </a:p>
        </p:txBody>
      </p:sp>
      <p:cxnSp>
        <p:nvCxnSpPr>
          <p:cNvPr id="386" name="Google Shape;386;p50"/>
          <p:cNvCxnSpPr/>
          <p:nvPr/>
        </p:nvCxnSpPr>
        <p:spPr>
          <a:xfrm>
            <a:off x="4248450" y="930286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379;p50">
            <a:extLst>
              <a:ext uri="{FF2B5EF4-FFF2-40B4-BE49-F238E27FC236}">
                <a16:creationId xmlns:a16="http://schemas.microsoft.com/office/drawing/2014/main" id="{4D6BA9AD-99AE-94BA-73AF-58708F4CBA1C}"/>
              </a:ext>
            </a:extLst>
          </p:cNvPr>
          <p:cNvSpPr txBox="1">
            <a:spLocks/>
          </p:cNvSpPr>
          <p:nvPr/>
        </p:nvSpPr>
        <p:spPr>
          <a:xfrm>
            <a:off x="135967" y="1522959"/>
            <a:ext cx="3071927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25.5% of undergraduates are students of color</a:t>
            </a:r>
          </a:p>
        </p:txBody>
      </p:sp>
      <p:sp>
        <p:nvSpPr>
          <p:cNvPr id="12" name="Google Shape;379;p50">
            <a:extLst>
              <a:ext uri="{FF2B5EF4-FFF2-40B4-BE49-F238E27FC236}">
                <a16:creationId xmlns:a16="http://schemas.microsoft.com/office/drawing/2014/main" id="{8FAC9C82-2035-FC3A-E4B2-DE32D38724F8}"/>
              </a:ext>
            </a:extLst>
          </p:cNvPr>
          <p:cNvSpPr txBox="1">
            <a:spLocks/>
          </p:cNvSpPr>
          <p:nvPr/>
        </p:nvSpPr>
        <p:spPr>
          <a:xfrm>
            <a:off x="5786202" y="3100057"/>
            <a:ext cx="316831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23% of undergraduates meet NSF definition of “underrepresented”</a:t>
            </a:r>
          </a:p>
        </p:txBody>
      </p:sp>
      <p:sp>
        <p:nvSpPr>
          <p:cNvPr id="15" name="Google Shape;379;p50">
            <a:extLst>
              <a:ext uri="{FF2B5EF4-FFF2-40B4-BE49-F238E27FC236}">
                <a16:creationId xmlns:a16="http://schemas.microsoft.com/office/drawing/2014/main" id="{B8CA3F40-F0C9-8017-BAED-386BA840B473}"/>
              </a:ext>
            </a:extLst>
          </p:cNvPr>
          <p:cNvSpPr txBox="1">
            <a:spLocks/>
          </p:cNvSpPr>
          <p:nvPr/>
        </p:nvSpPr>
        <p:spPr>
          <a:xfrm>
            <a:off x="477243" y="2798688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50.5% are women</a:t>
            </a:r>
          </a:p>
        </p:txBody>
      </p:sp>
      <p:sp>
        <p:nvSpPr>
          <p:cNvPr id="16" name="Google Shape;379;p50">
            <a:extLst>
              <a:ext uri="{FF2B5EF4-FFF2-40B4-BE49-F238E27FC236}">
                <a16:creationId xmlns:a16="http://schemas.microsoft.com/office/drawing/2014/main" id="{66A88943-D55B-9D68-3F50-F0378BC3BA88}"/>
              </a:ext>
            </a:extLst>
          </p:cNvPr>
          <p:cNvSpPr txBox="1">
            <a:spLocks/>
          </p:cNvSpPr>
          <p:nvPr/>
        </p:nvSpPr>
        <p:spPr>
          <a:xfrm>
            <a:off x="3604954" y="2232052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27.8% are Pell-Eligible</a:t>
            </a:r>
          </a:p>
        </p:txBody>
      </p:sp>
      <p:sp>
        <p:nvSpPr>
          <p:cNvPr id="17" name="Google Shape;379;p50">
            <a:extLst>
              <a:ext uri="{FF2B5EF4-FFF2-40B4-BE49-F238E27FC236}">
                <a16:creationId xmlns:a16="http://schemas.microsoft.com/office/drawing/2014/main" id="{C4A614C6-1FB5-46A0-6F52-837C0B7C0766}"/>
              </a:ext>
            </a:extLst>
          </p:cNvPr>
          <p:cNvSpPr txBox="1">
            <a:spLocks/>
          </p:cNvSpPr>
          <p:nvPr/>
        </p:nvSpPr>
        <p:spPr>
          <a:xfrm>
            <a:off x="6962752" y="4644088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900" err="1">
                <a:solidFill>
                  <a:srgbClr val="5D1725"/>
                </a:solidFill>
              </a:rPr>
              <a:t>Ms</a:t>
            </a:r>
            <a:r>
              <a:rPr lang="en-US" sz="900">
                <a:solidFill>
                  <a:srgbClr val="5D1725"/>
                </a:solidFill>
              </a:rPr>
              <a:t> State Office of Institutional Research Public data, Fall 2022</a:t>
            </a:r>
          </a:p>
        </p:txBody>
      </p:sp>
    </p:spTree>
    <p:extLst>
      <p:ext uri="{BB962C8B-B14F-4D97-AF65-F5344CB8AC3E}">
        <p14:creationId xmlns:p14="http://schemas.microsoft.com/office/powerpoint/2010/main" val="1943404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 txBox="1">
            <a:spLocks noGrp="1"/>
          </p:cNvSpPr>
          <p:nvPr>
            <p:ph type="title"/>
          </p:nvPr>
        </p:nvSpPr>
        <p:spPr>
          <a:xfrm>
            <a:off x="361327" y="1511630"/>
            <a:ext cx="2772233" cy="602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D1725"/>
                </a:solidFill>
              </a:rPr>
              <a:t>22% of STEM Majors are also students of color</a:t>
            </a:r>
            <a:endParaRPr>
              <a:solidFill>
                <a:srgbClr val="5D1725"/>
              </a:solidFill>
            </a:endParaRPr>
          </a:p>
        </p:txBody>
      </p:sp>
      <p:sp>
        <p:nvSpPr>
          <p:cNvPr id="385" name="Google Shape;385;p50"/>
          <p:cNvSpPr txBox="1">
            <a:spLocks noGrp="1"/>
          </p:cNvSpPr>
          <p:nvPr>
            <p:ph type="title" idx="6"/>
          </p:nvPr>
        </p:nvSpPr>
        <p:spPr>
          <a:xfrm>
            <a:off x="550233" y="304916"/>
            <a:ext cx="8301457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Intersecting Identities</a:t>
            </a:r>
            <a:endParaRPr/>
          </a:p>
        </p:txBody>
      </p:sp>
      <p:cxnSp>
        <p:nvCxnSpPr>
          <p:cNvPr id="386" name="Google Shape;386;p50"/>
          <p:cNvCxnSpPr/>
          <p:nvPr/>
        </p:nvCxnSpPr>
        <p:spPr>
          <a:xfrm>
            <a:off x="4233460" y="864393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379;p50">
            <a:extLst>
              <a:ext uri="{FF2B5EF4-FFF2-40B4-BE49-F238E27FC236}">
                <a16:creationId xmlns:a16="http://schemas.microsoft.com/office/drawing/2014/main" id="{715D9BC8-63A3-35E2-4DDE-CDBDC34C4350}"/>
              </a:ext>
            </a:extLst>
          </p:cNvPr>
          <p:cNvSpPr txBox="1">
            <a:spLocks/>
          </p:cNvSpPr>
          <p:nvPr/>
        </p:nvSpPr>
        <p:spPr>
          <a:xfrm>
            <a:off x="550233" y="2850004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44% of STEM Majors are Also Women</a:t>
            </a:r>
          </a:p>
        </p:txBody>
      </p:sp>
      <p:sp>
        <p:nvSpPr>
          <p:cNvPr id="3" name="Google Shape;379;p50">
            <a:extLst>
              <a:ext uri="{FF2B5EF4-FFF2-40B4-BE49-F238E27FC236}">
                <a16:creationId xmlns:a16="http://schemas.microsoft.com/office/drawing/2014/main" id="{091B609A-B3BA-0453-A8C9-0D59472AAEB8}"/>
              </a:ext>
            </a:extLst>
          </p:cNvPr>
          <p:cNvSpPr txBox="1">
            <a:spLocks/>
          </p:cNvSpPr>
          <p:nvPr/>
        </p:nvSpPr>
        <p:spPr>
          <a:xfrm>
            <a:off x="3109499" y="2270380"/>
            <a:ext cx="2891786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36% OF STEM Majors are First-Generation Scholars</a:t>
            </a:r>
          </a:p>
        </p:txBody>
      </p:sp>
      <p:sp>
        <p:nvSpPr>
          <p:cNvPr id="4" name="Google Shape;379;p50">
            <a:extLst>
              <a:ext uri="{FF2B5EF4-FFF2-40B4-BE49-F238E27FC236}">
                <a16:creationId xmlns:a16="http://schemas.microsoft.com/office/drawing/2014/main" id="{DADEF006-D663-EC39-C739-2794E1750442}"/>
              </a:ext>
            </a:extLst>
          </p:cNvPr>
          <p:cNvSpPr txBox="1">
            <a:spLocks/>
          </p:cNvSpPr>
          <p:nvPr/>
        </p:nvSpPr>
        <p:spPr>
          <a:xfrm>
            <a:off x="5745047" y="1288266"/>
            <a:ext cx="2891786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8% have documented &amp; registered disabilities</a:t>
            </a:r>
          </a:p>
        </p:txBody>
      </p:sp>
      <p:sp>
        <p:nvSpPr>
          <p:cNvPr id="5" name="Google Shape;379;p50">
            <a:extLst>
              <a:ext uri="{FF2B5EF4-FFF2-40B4-BE49-F238E27FC236}">
                <a16:creationId xmlns:a16="http://schemas.microsoft.com/office/drawing/2014/main" id="{FBB1356A-2540-6934-A195-633D17901B79}"/>
              </a:ext>
            </a:extLst>
          </p:cNvPr>
          <p:cNvSpPr txBox="1">
            <a:spLocks/>
          </p:cNvSpPr>
          <p:nvPr/>
        </p:nvSpPr>
        <p:spPr>
          <a:xfrm>
            <a:off x="5846164" y="3151373"/>
            <a:ext cx="2891786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many Are from rural areas</a:t>
            </a:r>
          </a:p>
        </p:txBody>
      </p:sp>
      <p:sp>
        <p:nvSpPr>
          <p:cNvPr id="6" name="Google Shape;379;p50">
            <a:extLst>
              <a:ext uri="{FF2B5EF4-FFF2-40B4-BE49-F238E27FC236}">
                <a16:creationId xmlns:a16="http://schemas.microsoft.com/office/drawing/2014/main" id="{DC7C8F1F-BA3E-CAD8-02C2-DCD02DAB6FB0}"/>
              </a:ext>
            </a:extLst>
          </p:cNvPr>
          <p:cNvSpPr txBox="1">
            <a:spLocks/>
          </p:cNvSpPr>
          <p:nvPr/>
        </p:nvSpPr>
        <p:spPr>
          <a:xfrm>
            <a:off x="6962752" y="4644088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900">
                <a:solidFill>
                  <a:srgbClr val="5D1725"/>
                </a:solidFill>
              </a:rPr>
              <a:t>Ms State Office of Institutional Research Public data, Fall 2022</a:t>
            </a:r>
          </a:p>
        </p:txBody>
      </p:sp>
    </p:spTree>
    <p:extLst>
      <p:ext uri="{BB962C8B-B14F-4D97-AF65-F5344CB8AC3E}">
        <p14:creationId xmlns:p14="http://schemas.microsoft.com/office/powerpoint/2010/main" val="346307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 txBox="1">
            <a:spLocks noGrp="1"/>
          </p:cNvSpPr>
          <p:nvPr>
            <p:ph type="title"/>
          </p:nvPr>
        </p:nvSpPr>
        <p:spPr>
          <a:xfrm>
            <a:off x="5381134" y="2973447"/>
            <a:ext cx="3566096" cy="602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D1725"/>
                </a:solidFill>
              </a:rPr>
              <a:t>85% of students report being “very comfortable or comfortable” with classroom climate</a:t>
            </a:r>
            <a:endParaRPr>
              <a:solidFill>
                <a:srgbClr val="5D1725"/>
              </a:solidFill>
            </a:endParaRPr>
          </a:p>
        </p:txBody>
      </p:sp>
      <p:sp>
        <p:nvSpPr>
          <p:cNvPr id="385" name="Google Shape;385;p50"/>
          <p:cNvSpPr txBox="1">
            <a:spLocks noGrp="1"/>
          </p:cNvSpPr>
          <p:nvPr>
            <p:ph type="title" idx="6"/>
          </p:nvPr>
        </p:nvSpPr>
        <p:spPr>
          <a:xfrm>
            <a:off x="550233" y="304916"/>
            <a:ext cx="8301457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Groups</a:t>
            </a:r>
            <a:endParaRPr/>
          </a:p>
        </p:txBody>
      </p:sp>
      <p:cxnSp>
        <p:nvCxnSpPr>
          <p:cNvPr id="386" name="Google Shape;386;p50"/>
          <p:cNvCxnSpPr/>
          <p:nvPr/>
        </p:nvCxnSpPr>
        <p:spPr>
          <a:xfrm>
            <a:off x="4233460" y="864393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379;p50">
            <a:extLst>
              <a:ext uri="{FF2B5EF4-FFF2-40B4-BE49-F238E27FC236}">
                <a16:creationId xmlns:a16="http://schemas.microsoft.com/office/drawing/2014/main" id="{715D9BC8-63A3-35E2-4DDE-CDBDC34C4350}"/>
              </a:ext>
            </a:extLst>
          </p:cNvPr>
          <p:cNvSpPr txBox="1">
            <a:spLocks/>
          </p:cNvSpPr>
          <p:nvPr/>
        </p:nvSpPr>
        <p:spPr>
          <a:xfrm>
            <a:off x="393539" y="2792395"/>
            <a:ext cx="2891786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71% of students feel that they have faculty role models</a:t>
            </a:r>
          </a:p>
        </p:txBody>
      </p:sp>
      <p:sp>
        <p:nvSpPr>
          <p:cNvPr id="3" name="Google Shape;379;p50">
            <a:extLst>
              <a:ext uri="{FF2B5EF4-FFF2-40B4-BE49-F238E27FC236}">
                <a16:creationId xmlns:a16="http://schemas.microsoft.com/office/drawing/2014/main" id="{091B609A-B3BA-0453-A8C9-0D59472AAEB8}"/>
              </a:ext>
            </a:extLst>
          </p:cNvPr>
          <p:cNvSpPr txBox="1">
            <a:spLocks/>
          </p:cNvSpPr>
          <p:nvPr/>
        </p:nvSpPr>
        <p:spPr>
          <a:xfrm>
            <a:off x="393539" y="1288266"/>
            <a:ext cx="2891786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69.4% OF Survey respondents are Christian</a:t>
            </a:r>
          </a:p>
        </p:txBody>
      </p:sp>
      <p:sp>
        <p:nvSpPr>
          <p:cNvPr id="4" name="Google Shape;379;p50">
            <a:extLst>
              <a:ext uri="{FF2B5EF4-FFF2-40B4-BE49-F238E27FC236}">
                <a16:creationId xmlns:a16="http://schemas.microsoft.com/office/drawing/2014/main" id="{DADEF006-D663-EC39-C739-2794E1750442}"/>
              </a:ext>
            </a:extLst>
          </p:cNvPr>
          <p:cNvSpPr txBox="1">
            <a:spLocks/>
          </p:cNvSpPr>
          <p:nvPr/>
        </p:nvSpPr>
        <p:spPr>
          <a:xfrm>
            <a:off x="5516859" y="1302806"/>
            <a:ext cx="2891786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Nearly 1 in 6 are LGBTQIA+/Queer Community</a:t>
            </a:r>
          </a:p>
        </p:txBody>
      </p:sp>
      <p:sp>
        <p:nvSpPr>
          <p:cNvPr id="6" name="Google Shape;379;p50">
            <a:extLst>
              <a:ext uri="{FF2B5EF4-FFF2-40B4-BE49-F238E27FC236}">
                <a16:creationId xmlns:a16="http://schemas.microsoft.com/office/drawing/2014/main" id="{DC7C8F1F-BA3E-CAD8-02C2-DCD02DAB6FB0}"/>
              </a:ext>
            </a:extLst>
          </p:cNvPr>
          <p:cNvSpPr txBox="1">
            <a:spLocks/>
          </p:cNvSpPr>
          <p:nvPr/>
        </p:nvSpPr>
        <p:spPr>
          <a:xfrm>
            <a:off x="6962752" y="4644088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900">
                <a:solidFill>
                  <a:srgbClr val="5D1725"/>
                </a:solidFill>
              </a:rPr>
              <a:t>2021 Campus Climate Data</a:t>
            </a:r>
          </a:p>
        </p:txBody>
      </p:sp>
    </p:spTree>
    <p:extLst>
      <p:ext uri="{BB962C8B-B14F-4D97-AF65-F5344CB8AC3E}">
        <p14:creationId xmlns:p14="http://schemas.microsoft.com/office/powerpoint/2010/main" val="218067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 txBox="1">
            <a:spLocks noGrp="1"/>
          </p:cNvSpPr>
          <p:nvPr>
            <p:ph type="title"/>
          </p:nvPr>
        </p:nvSpPr>
        <p:spPr>
          <a:xfrm>
            <a:off x="5874462" y="1364047"/>
            <a:ext cx="3269538" cy="6027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D1725"/>
                </a:solidFill>
              </a:rPr>
              <a:t>5.8% are international</a:t>
            </a:r>
            <a:endParaRPr>
              <a:solidFill>
                <a:srgbClr val="5D1725"/>
              </a:solidFill>
            </a:endParaRPr>
          </a:p>
        </p:txBody>
      </p:sp>
      <p:sp>
        <p:nvSpPr>
          <p:cNvPr id="385" name="Google Shape;385;p50"/>
          <p:cNvSpPr txBox="1">
            <a:spLocks noGrp="1"/>
          </p:cNvSpPr>
          <p:nvPr>
            <p:ph type="title" idx="6"/>
          </p:nvPr>
        </p:nvSpPr>
        <p:spPr>
          <a:xfrm>
            <a:off x="550233" y="304916"/>
            <a:ext cx="8301457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our faculty</a:t>
            </a:r>
            <a:endParaRPr/>
          </a:p>
        </p:txBody>
      </p:sp>
      <p:cxnSp>
        <p:nvCxnSpPr>
          <p:cNvPr id="386" name="Google Shape;386;p50"/>
          <p:cNvCxnSpPr/>
          <p:nvPr/>
        </p:nvCxnSpPr>
        <p:spPr>
          <a:xfrm>
            <a:off x="4248450" y="930286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379;p50">
            <a:extLst>
              <a:ext uri="{FF2B5EF4-FFF2-40B4-BE49-F238E27FC236}">
                <a16:creationId xmlns:a16="http://schemas.microsoft.com/office/drawing/2014/main" id="{4D6BA9AD-99AE-94BA-73AF-58708F4CBA1C}"/>
              </a:ext>
            </a:extLst>
          </p:cNvPr>
          <p:cNvSpPr txBox="1">
            <a:spLocks/>
          </p:cNvSpPr>
          <p:nvPr/>
        </p:nvSpPr>
        <p:spPr>
          <a:xfrm>
            <a:off x="135967" y="1522959"/>
            <a:ext cx="3071927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24% are people of color</a:t>
            </a:r>
          </a:p>
        </p:txBody>
      </p:sp>
      <p:sp>
        <p:nvSpPr>
          <p:cNvPr id="12" name="Google Shape;379;p50">
            <a:extLst>
              <a:ext uri="{FF2B5EF4-FFF2-40B4-BE49-F238E27FC236}">
                <a16:creationId xmlns:a16="http://schemas.microsoft.com/office/drawing/2014/main" id="{8FAC9C82-2035-FC3A-E4B2-DE32D38724F8}"/>
              </a:ext>
            </a:extLst>
          </p:cNvPr>
          <p:cNvSpPr txBox="1">
            <a:spLocks/>
          </p:cNvSpPr>
          <p:nvPr/>
        </p:nvSpPr>
        <p:spPr>
          <a:xfrm>
            <a:off x="5786202" y="3100057"/>
            <a:ext cx="316831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What is the promotion &amp; tenure rate? </a:t>
            </a:r>
          </a:p>
        </p:txBody>
      </p:sp>
      <p:sp>
        <p:nvSpPr>
          <p:cNvPr id="15" name="Google Shape;379;p50">
            <a:extLst>
              <a:ext uri="{FF2B5EF4-FFF2-40B4-BE49-F238E27FC236}">
                <a16:creationId xmlns:a16="http://schemas.microsoft.com/office/drawing/2014/main" id="{B8CA3F40-F0C9-8017-BAED-386BA840B473}"/>
              </a:ext>
            </a:extLst>
          </p:cNvPr>
          <p:cNvSpPr txBox="1">
            <a:spLocks/>
          </p:cNvSpPr>
          <p:nvPr/>
        </p:nvSpPr>
        <p:spPr>
          <a:xfrm>
            <a:off x="477243" y="2798688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45% are women</a:t>
            </a:r>
          </a:p>
        </p:txBody>
      </p:sp>
      <p:sp>
        <p:nvSpPr>
          <p:cNvPr id="16" name="Google Shape;379;p50">
            <a:extLst>
              <a:ext uri="{FF2B5EF4-FFF2-40B4-BE49-F238E27FC236}">
                <a16:creationId xmlns:a16="http://schemas.microsoft.com/office/drawing/2014/main" id="{66A88943-D55B-9D68-3F50-F0378BC3BA88}"/>
              </a:ext>
            </a:extLst>
          </p:cNvPr>
          <p:cNvSpPr txBox="1">
            <a:spLocks/>
          </p:cNvSpPr>
          <p:nvPr/>
        </p:nvSpPr>
        <p:spPr>
          <a:xfrm>
            <a:off x="3402587" y="2195949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>
                <a:solidFill>
                  <a:srgbClr val="5D1725"/>
                </a:solidFill>
              </a:rPr>
              <a:t>50% are tenured or tenure-track</a:t>
            </a:r>
          </a:p>
        </p:txBody>
      </p:sp>
      <p:sp>
        <p:nvSpPr>
          <p:cNvPr id="17" name="Google Shape;379;p50">
            <a:extLst>
              <a:ext uri="{FF2B5EF4-FFF2-40B4-BE49-F238E27FC236}">
                <a16:creationId xmlns:a16="http://schemas.microsoft.com/office/drawing/2014/main" id="{C4A614C6-1FB5-46A0-6F52-837C0B7C0766}"/>
              </a:ext>
            </a:extLst>
          </p:cNvPr>
          <p:cNvSpPr txBox="1">
            <a:spLocks/>
          </p:cNvSpPr>
          <p:nvPr/>
        </p:nvSpPr>
        <p:spPr>
          <a:xfrm>
            <a:off x="6962752" y="4644088"/>
            <a:ext cx="2181248" cy="60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accent6">
                    <a:lumMod val="50000"/>
                  </a:schemeClr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900" err="1">
                <a:solidFill>
                  <a:srgbClr val="5D1725"/>
                </a:solidFill>
              </a:rPr>
              <a:t>Ms</a:t>
            </a:r>
            <a:r>
              <a:rPr lang="en-US" sz="900">
                <a:solidFill>
                  <a:srgbClr val="5D1725"/>
                </a:solidFill>
              </a:rPr>
              <a:t> State Office of Institutional Research Public data, Fall 2022</a:t>
            </a:r>
          </a:p>
        </p:txBody>
      </p:sp>
    </p:spTree>
    <p:extLst>
      <p:ext uri="{BB962C8B-B14F-4D97-AF65-F5344CB8AC3E}">
        <p14:creationId xmlns:p14="http://schemas.microsoft.com/office/powerpoint/2010/main" val="1147488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>
            <a:spLocks noGrp="1"/>
          </p:cNvSpPr>
          <p:nvPr>
            <p:ph type="title"/>
          </p:nvPr>
        </p:nvSpPr>
        <p:spPr>
          <a:xfrm>
            <a:off x="713225" y="1440200"/>
            <a:ext cx="4271151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 Devon Brenner</a:t>
            </a:r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subTitle" idx="1"/>
          </p:nvPr>
        </p:nvSpPr>
        <p:spPr>
          <a:xfrm>
            <a:off x="810207" y="2259889"/>
            <a:ext cx="3400800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Director, Social Science Research Center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focus on rural teacher recruitment &amp; retention and rural education policy.</a:t>
            </a:r>
            <a:endParaRPr/>
          </a:p>
        </p:txBody>
      </p:sp>
      <p:cxnSp>
        <p:nvCxnSpPr>
          <p:cNvPr id="272" name="Google Shape;272;p40"/>
          <p:cNvCxnSpPr/>
          <p:nvPr/>
        </p:nvCxnSpPr>
        <p:spPr>
          <a:xfrm>
            <a:off x="870394" y="2114344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D61CD896-F25C-8941-B8E4-00C50E864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721" y="366838"/>
            <a:ext cx="3149874" cy="44098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D05B936-DDA6-F891-2D83-8BB8CDF98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178" y="2136940"/>
            <a:ext cx="6134812" cy="2129159"/>
          </a:xfrm>
        </p:spPr>
        <p:txBody>
          <a:bodyPr/>
          <a:lstStyle/>
          <a:p>
            <a:r>
              <a:rPr lang="en-US" sz="2000"/>
              <a:t>NSF special call – integrative research AND mentorship of underrepresented students</a:t>
            </a:r>
          </a:p>
          <a:p>
            <a:endParaRPr lang="en-US" sz="2000"/>
          </a:p>
          <a:p>
            <a:r>
              <a:rPr lang="en-US" sz="2000"/>
              <a:t>Needed something ambitious – call + POs made it clear this was a key component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0E9BC32-2901-8440-6D18-9573FABF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950" y="1442107"/>
            <a:ext cx="5768100" cy="528600"/>
          </a:xfrm>
        </p:spPr>
        <p:txBody>
          <a:bodyPr/>
          <a:lstStyle/>
          <a:p>
            <a:r>
              <a:rPr lang="en-US" err="1"/>
              <a:t>IntBIO</a:t>
            </a:r>
          </a:p>
        </p:txBody>
      </p:sp>
    </p:spTree>
    <p:extLst>
      <p:ext uri="{BB962C8B-B14F-4D97-AF65-F5344CB8AC3E}">
        <p14:creationId xmlns:p14="http://schemas.microsoft.com/office/powerpoint/2010/main" val="1150560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D05B936-DDA6-F891-2D83-8BB8CDF98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178" y="2136940"/>
            <a:ext cx="6134812" cy="2129159"/>
          </a:xfrm>
        </p:spPr>
        <p:txBody>
          <a:bodyPr/>
          <a:lstStyle/>
          <a:p>
            <a:r>
              <a:rPr lang="en-US" sz="2000"/>
              <a:t>Contacted ADI to manage BRIDGES and SREB programs – multiple levels of training pipeline</a:t>
            </a:r>
            <a:endParaRPr lang="en-US"/>
          </a:p>
          <a:p>
            <a:endParaRPr lang="en-US" sz="2000"/>
          </a:p>
          <a:p>
            <a:r>
              <a:rPr lang="en-US" sz="2000"/>
              <a:t>Focus on recruitment to success evaluation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0E9BC32-2901-8440-6D18-9573FABF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950" y="1442107"/>
            <a:ext cx="5768100" cy="528600"/>
          </a:xfrm>
        </p:spPr>
        <p:txBody>
          <a:bodyPr/>
          <a:lstStyle/>
          <a:p>
            <a:r>
              <a:rPr lang="en-US" err="1"/>
              <a:t>IntBIO</a:t>
            </a:r>
          </a:p>
        </p:txBody>
      </p:sp>
    </p:spTree>
    <p:extLst>
      <p:ext uri="{BB962C8B-B14F-4D97-AF65-F5344CB8AC3E}">
        <p14:creationId xmlns:p14="http://schemas.microsoft.com/office/powerpoint/2010/main" val="3985067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D05B936-DDA6-F891-2D83-8BB8CDF98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474" y="2351960"/>
            <a:ext cx="5971325" cy="1484100"/>
          </a:xfrm>
        </p:spPr>
        <p:txBody>
          <a:bodyPr/>
          <a:lstStyle/>
          <a:p>
            <a:r>
              <a:rPr lang="en-US" sz="1600"/>
              <a:t>NSF Teacher Preparation for Rural Teacher Persistence and Retention</a:t>
            </a:r>
          </a:p>
          <a:p>
            <a:r>
              <a:rPr lang="en-US" sz="1600"/>
              <a:t>Broader Impacts for CAVS DOD grant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0E9BC32-2901-8440-6D18-9573FABF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550" y="1341325"/>
            <a:ext cx="5768100" cy="528600"/>
          </a:xfrm>
        </p:spPr>
        <p:txBody>
          <a:bodyPr/>
          <a:lstStyle/>
          <a:p>
            <a:r>
              <a:rPr lang="en-US"/>
              <a:t>More Interesting Research</a:t>
            </a:r>
          </a:p>
        </p:txBody>
      </p:sp>
    </p:spTree>
    <p:extLst>
      <p:ext uri="{BB962C8B-B14F-4D97-AF65-F5344CB8AC3E}">
        <p14:creationId xmlns:p14="http://schemas.microsoft.com/office/powerpoint/2010/main" val="3107861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0CA6DF3-9A3B-E15B-618F-72D1E733A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964" y="2417834"/>
            <a:ext cx="3799826" cy="699900"/>
          </a:xfrm>
        </p:spPr>
        <p:txBody>
          <a:bodyPr/>
          <a:lstStyle/>
          <a:p>
            <a:r>
              <a:rPr lang="en-US"/>
              <a:t>How Can We Meet Funder Need?</a:t>
            </a:r>
          </a:p>
        </p:txBody>
      </p:sp>
    </p:spTree>
    <p:extLst>
      <p:ext uri="{BB962C8B-B14F-4D97-AF65-F5344CB8AC3E}">
        <p14:creationId xmlns:p14="http://schemas.microsoft.com/office/powerpoint/2010/main" val="4155274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8"/>
          <p:cNvSpPr txBox="1">
            <a:spLocks noGrp="1"/>
          </p:cNvSpPr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Fuel Your Funding</a:t>
            </a:r>
            <a:endParaRPr b="1"/>
          </a:p>
        </p:txBody>
      </p:sp>
      <p:sp>
        <p:nvSpPr>
          <p:cNvPr id="343" name="Google Shape;343;p48"/>
          <p:cNvSpPr txBox="1">
            <a:spLocks noGrp="1"/>
          </p:cNvSpPr>
          <p:nvPr>
            <p:ph type="title" idx="2"/>
          </p:nvPr>
        </p:nvSpPr>
        <p:spPr>
          <a:xfrm>
            <a:off x="888374" y="891062"/>
            <a:ext cx="2424299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Undergraduates</a:t>
            </a:r>
            <a:endParaRPr/>
          </a:p>
        </p:txBody>
      </p:sp>
      <p:sp>
        <p:nvSpPr>
          <p:cNvPr id="344" name="Google Shape;344;p48"/>
          <p:cNvSpPr txBox="1">
            <a:spLocks noGrp="1"/>
          </p:cNvSpPr>
          <p:nvPr>
            <p:ph type="subTitle" idx="1"/>
          </p:nvPr>
        </p:nvSpPr>
        <p:spPr>
          <a:xfrm>
            <a:off x="734175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Recruit, retain, engage, employ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8"/>
          <p:cNvSpPr txBox="1">
            <a:spLocks noGrp="1"/>
          </p:cNvSpPr>
          <p:nvPr>
            <p:ph type="title" idx="3"/>
          </p:nvPr>
        </p:nvSpPr>
        <p:spPr>
          <a:xfrm>
            <a:off x="422189" y="3478125"/>
            <a:ext cx="3451123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Broader Impact Planning</a:t>
            </a:r>
            <a:endParaRPr/>
          </a:p>
        </p:txBody>
      </p:sp>
      <p:sp>
        <p:nvSpPr>
          <p:cNvPr id="346" name="Google Shape;346;p48"/>
          <p:cNvSpPr txBox="1">
            <a:spLocks noGrp="1"/>
          </p:cNvSpPr>
          <p:nvPr>
            <p:ph type="subTitle" idx="4"/>
          </p:nvPr>
        </p:nvSpPr>
        <p:spPr>
          <a:xfrm>
            <a:off x="734175" y="3747815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Social change and improvement is a product of nearly any people-centered research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8"/>
          <p:cNvSpPr txBox="1">
            <a:spLocks noGrp="1"/>
          </p:cNvSpPr>
          <p:nvPr>
            <p:ph type="title" idx="5"/>
          </p:nvPr>
        </p:nvSpPr>
        <p:spPr>
          <a:xfrm>
            <a:off x="5379765" y="902462"/>
            <a:ext cx="3451146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Inclusive Environemnts</a:t>
            </a:r>
            <a:endParaRPr/>
          </a:p>
        </p:txBody>
      </p:sp>
      <p:sp>
        <p:nvSpPr>
          <p:cNvPr id="348" name="Google Shape;348;p48"/>
          <p:cNvSpPr txBox="1">
            <a:spLocks noGrp="1"/>
          </p:cNvSpPr>
          <p:nvPr>
            <p:ph type="subTitle" idx="6"/>
          </p:nvPr>
        </p:nvSpPr>
        <p:spPr>
          <a:xfrm>
            <a:off x="5677150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Prepare PIs, current team, future of your field</a:t>
            </a:r>
          </a:p>
        </p:txBody>
      </p:sp>
      <p:sp>
        <p:nvSpPr>
          <p:cNvPr id="349" name="Google Shape;349;p48"/>
          <p:cNvSpPr txBox="1">
            <a:spLocks noGrp="1"/>
          </p:cNvSpPr>
          <p:nvPr>
            <p:ph type="title" idx="7"/>
          </p:nvPr>
        </p:nvSpPr>
        <p:spPr>
          <a:xfrm>
            <a:off x="6063846" y="347812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Graduates</a:t>
            </a:r>
            <a:endParaRPr/>
          </a:p>
        </p:txBody>
      </p:sp>
      <p:sp>
        <p:nvSpPr>
          <p:cNvPr id="350" name="Google Shape;350;p48"/>
          <p:cNvSpPr txBox="1">
            <a:spLocks noGrp="1"/>
          </p:cNvSpPr>
          <p:nvPr>
            <p:ph type="subTitle" idx="8"/>
          </p:nvPr>
        </p:nvSpPr>
        <p:spPr>
          <a:xfrm>
            <a:off x="5677150" y="3746088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600"/>
              <a:t>Recruit, retain, engage, employee, postdoc mentoring plans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8"/>
          <p:cNvSpPr/>
          <p:nvPr/>
        </p:nvSpPr>
        <p:spPr>
          <a:xfrm rot="10800000">
            <a:off x="1682775" y="545312"/>
            <a:ext cx="835500" cy="259800"/>
          </a:xfrm>
          <a:prstGeom prst="triangle">
            <a:avLst>
              <a:gd name="adj" fmla="val 50000"/>
            </a:avLst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8"/>
          <p:cNvSpPr/>
          <p:nvPr/>
        </p:nvSpPr>
        <p:spPr>
          <a:xfrm rot="10800000">
            <a:off x="1682775" y="3132225"/>
            <a:ext cx="835500" cy="2598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8"/>
          <p:cNvSpPr/>
          <p:nvPr/>
        </p:nvSpPr>
        <p:spPr>
          <a:xfrm rot="10800000">
            <a:off x="6625746" y="545312"/>
            <a:ext cx="835500" cy="2598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8"/>
          <p:cNvSpPr/>
          <p:nvPr/>
        </p:nvSpPr>
        <p:spPr>
          <a:xfrm rot="10800000">
            <a:off x="6625746" y="3132000"/>
            <a:ext cx="835500" cy="259800"/>
          </a:xfrm>
          <a:prstGeom prst="triangle">
            <a:avLst>
              <a:gd name="adj" fmla="val 50000"/>
            </a:avLst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5" name="Google Shape;355;p48"/>
          <p:cNvCxnSpPr>
            <a:cxnSpLocks/>
          </p:cNvCxnSpPr>
          <p:nvPr/>
        </p:nvCxnSpPr>
        <p:spPr>
          <a:xfrm>
            <a:off x="-22525" y="2564950"/>
            <a:ext cx="207617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48"/>
          <p:cNvCxnSpPr>
            <a:cxnSpLocks/>
          </p:cNvCxnSpPr>
          <p:nvPr/>
        </p:nvCxnSpPr>
        <p:spPr>
          <a:xfrm>
            <a:off x="7105338" y="2571750"/>
            <a:ext cx="203866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48"/>
          <p:cNvCxnSpPr/>
          <p:nvPr/>
        </p:nvCxnSpPr>
        <p:spPr>
          <a:xfrm>
            <a:off x="4572000" y="3179625"/>
            <a:ext cx="0" cy="930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8" name="Google Shape;358;p48"/>
          <p:cNvCxnSpPr/>
          <p:nvPr/>
        </p:nvCxnSpPr>
        <p:spPr>
          <a:xfrm>
            <a:off x="4572000" y="1276600"/>
            <a:ext cx="0" cy="930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D05B936-DDA6-F891-2D83-8BB8CDF98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178" y="1690256"/>
            <a:ext cx="6134812" cy="2575844"/>
          </a:xfrm>
        </p:spPr>
        <p:txBody>
          <a:bodyPr/>
          <a:lstStyle/>
          <a:p>
            <a:r>
              <a:rPr lang="en-US" sz="1600"/>
              <a:t>From panel summary: </a:t>
            </a:r>
          </a:p>
          <a:p>
            <a:r>
              <a:rPr lang="en-US" sz="1600"/>
              <a:t>"The Broader Impacts of this proposal are very strong integrating well defined training and mentoring programs with a strong component for broadening representation. The proposal additionally supported strong connections with an existing REU program."</a:t>
            </a:r>
          </a:p>
          <a:p>
            <a:r>
              <a:rPr lang="en-US" sz="1600"/>
              <a:t>"</a:t>
            </a:r>
            <a:r>
              <a:rPr lang="en-US" sz="1600">
                <a:cs typeface="Arial"/>
              </a:rPr>
              <a:t>"The proposal includes components of assessment […] and include very interesting indicators like actual recruitment of underrepresented minorities and long-term tracking of placement, in addition to surveys and interviews."</a:t>
            </a:r>
          </a:p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0E9BC32-2901-8440-6D18-9573FABF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950" y="1227361"/>
            <a:ext cx="5768100" cy="528600"/>
          </a:xfrm>
        </p:spPr>
        <p:txBody>
          <a:bodyPr/>
          <a:lstStyle/>
          <a:p>
            <a:r>
              <a:rPr lang="en-US" err="1"/>
              <a:t>IntBIO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6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0CA6DF3-9A3B-E15B-618F-72D1E733A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Who is ADI?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048782AB-EA54-5CBB-A517-633BF58E2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962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0"/>
          <p:cNvSpPr txBox="1">
            <a:spLocks noGrp="1"/>
          </p:cNvSpPr>
          <p:nvPr>
            <p:ph type="subTitle" idx="1"/>
          </p:nvPr>
        </p:nvSpPr>
        <p:spPr>
          <a:xfrm>
            <a:off x="261632" y="1996180"/>
            <a:ext cx="365041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>
                <a:solidFill>
                  <a:srgbClr val="5D1725"/>
                </a:solidFill>
                <a:effectLst/>
                <a:latin typeface="Didact Goth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Division serves as the institutional leadership on matters of </a:t>
            </a:r>
            <a:r>
              <a:rPr lang="en-US" sz="1800" b="1" kern="100">
                <a:solidFill>
                  <a:srgbClr val="5D1725"/>
                </a:solidFill>
                <a:effectLst/>
                <a:latin typeface="Didact Goth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access, diversity, and inclusion </a:t>
            </a:r>
            <a:r>
              <a:rPr lang="en-US" sz="1800" kern="100">
                <a:solidFill>
                  <a:srgbClr val="5D1725"/>
                </a:solidFill>
                <a:effectLst/>
                <a:latin typeface="Didact Goth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 they relate to the community and experiences of students, faculty, and staff at Mississippi State University.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>
              <a:solidFill>
                <a:srgbClr val="5D1725"/>
              </a:solidFill>
              <a:effectLst/>
              <a:latin typeface="Didact Gothic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>
              <a:solidFill>
                <a:srgbClr val="5D1725"/>
              </a:solidFill>
              <a:latin typeface="Didact Gothic" pitchFamily="2" charset="0"/>
            </a:endParaRPr>
          </a:p>
        </p:txBody>
      </p:sp>
      <p:sp>
        <p:nvSpPr>
          <p:cNvPr id="379" name="Google Shape;379;p50"/>
          <p:cNvSpPr txBox="1">
            <a:spLocks noGrp="1"/>
          </p:cNvSpPr>
          <p:nvPr>
            <p:ph type="title"/>
          </p:nvPr>
        </p:nvSpPr>
        <p:spPr>
          <a:xfrm>
            <a:off x="1050424" y="1512684"/>
            <a:ext cx="2072822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rgbClr val="5D1725"/>
                </a:solidFill>
              </a:rPr>
              <a:t>Our Mission</a:t>
            </a:r>
            <a:endParaRPr sz="2000" b="0">
              <a:solidFill>
                <a:srgbClr val="5D1725"/>
              </a:solidFill>
            </a:endParaRPr>
          </a:p>
        </p:txBody>
      </p:sp>
      <p:sp>
        <p:nvSpPr>
          <p:cNvPr id="381" name="Google Shape;381;p50"/>
          <p:cNvSpPr txBox="1">
            <a:spLocks noGrp="1"/>
          </p:cNvSpPr>
          <p:nvPr>
            <p:ph type="title" idx="4"/>
          </p:nvPr>
        </p:nvSpPr>
        <p:spPr>
          <a:xfrm>
            <a:off x="6020755" y="1512684"/>
            <a:ext cx="187284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rgbClr val="5D1725"/>
                </a:solidFill>
              </a:rPr>
              <a:t>Our Vision</a:t>
            </a:r>
            <a:endParaRPr sz="2000" b="0">
              <a:solidFill>
                <a:srgbClr val="5D1725"/>
              </a:solidFill>
            </a:endParaRPr>
          </a:p>
        </p:txBody>
      </p:sp>
      <p:sp>
        <p:nvSpPr>
          <p:cNvPr id="382" name="Google Shape;382;p50"/>
          <p:cNvSpPr txBox="1">
            <a:spLocks noGrp="1"/>
          </p:cNvSpPr>
          <p:nvPr>
            <p:ph type="subTitle" idx="5"/>
          </p:nvPr>
        </p:nvSpPr>
        <p:spPr>
          <a:xfrm>
            <a:off x="4436829" y="1932570"/>
            <a:ext cx="4285752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>
                <a:solidFill>
                  <a:srgbClr val="5D1725"/>
                </a:solidFill>
                <a:latin typeface="Didact Gothic" pitchFamily="2" charset="0"/>
              </a:rPr>
              <a:t>	</a:t>
            </a:r>
            <a:r>
              <a:rPr lang="en-US" sz="1800" i="0">
                <a:solidFill>
                  <a:srgbClr val="5D1725"/>
                </a:solidFill>
                <a:effectLst/>
              </a:rPr>
              <a:t>Central to the university’s public, land-grant mission, the Division works to </a:t>
            </a:r>
            <a:r>
              <a:rPr lang="en-US" sz="1800" b="1" i="0">
                <a:solidFill>
                  <a:srgbClr val="5D1725"/>
                </a:solidFill>
                <a:effectLst/>
              </a:rPr>
              <a:t>provide access and opportunity to a diverse population </a:t>
            </a:r>
            <a:r>
              <a:rPr lang="en-US" sz="1800" i="0">
                <a:solidFill>
                  <a:srgbClr val="5D1725"/>
                </a:solidFill>
                <a:effectLst/>
              </a:rPr>
              <a:t>by infusing its core principles into institutional decision-making, processes, communications and initiatives.</a:t>
            </a:r>
            <a:endParaRPr lang="en-US" sz="1800" i="0">
              <a:solidFill>
                <a:srgbClr val="5D1725"/>
              </a:solidFill>
            </a:endParaRPr>
          </a:p>
          <a:p>
            <a:endParaRPr lang="en-US" sz="1600">
              <a:solidFill>
                <a:srgbClr val="5D1725"/>
              </a:solidFill>
              <a:latin typeface="Didact Gothic" pitchFamily="2" charset="0"/>
              <a:ea typeface="Calibri Light"/>
              <a:cs typeface="Calibri Light"/>
            </a:endParaRPr>
          </a:p>
        </p:txBody>
      </p:sp>
      <p:sp>
        <p:nvSpPr>
          <p:cNvPr id="385" name="Google Shape;385;p50"/>
          <p:cNvSpPr txBox="1">
            <a:spLocks noGrp="1"/>
          </p:cNvSpPr>
          <p:nvPr>
            <p:ph type="title" idx="6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&amp; Vision</a:t>
            </a:r>
            <a:endParaRPr/>
          </a:p>
        </p:txBody>
      </p:sp>
      <p:cxnSp>
        <p:nvCxnSpPr>
          <p:cNvPr id="386" name="Google Shape;386;p50"/>
          <p:cNvCxnSpPr/>
          <p:nvPr/>
        </p:nvCxnSpPr>
        <p:spPr>
          <a:xfrm>
            <a:off x="4248450" y="1275060"/>
            <a:ext cx="647100" cy="0"/>
          </a:xfrm>
          <a:prstGeom prst="straightConnector1">
            <a:avLst/>
          </a:prstGeom>
          <a:noFill/>
          <a:ln w="19050" cap="flat" cmpd="sng">
            <a:solidFill>
              <a:srgbClr val="5D1725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1847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87DC67-C500-FA68-7C8A-DC2F1DE2881B}"/>
              </a:ext>
            </a:extLst>
          </p:cNvPr>
          <p:cNvGrpSpPr/>
          <p:nvPr/>
        </p:nvGrpSpPr>
        <p:grpSpPr>
          <a:xfrm>
            <a:off x="324349" y="846651"/>
            <a:ext cx="3777717" cy="1829387"/>
            <a:chOff x="336279" y="954020"/>
            <a:chExt cx="3777717" cy="18293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90AA3DA-16C6-5E1A-AB95-D1B8B8E30441}"/>
                </a:ext>
              </a:extLst>
            </p:cNvPr>
            <p:cNvGrpSpPr/>
            <p:nvPr/>
          </p:nvGrpSpPr>
          <p:grpSpPr>
            <a:xfrm>
              <a:off x="810770" y="954020"/>
              <a:ext cx="2383360" cy="1135045"/>
              <a:chOff x="822566" y="988742"/>
              <a:chExt cx="2383360" cy="113504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8B4A049-BC02-A62F-CDF8-237527F1988E}"/>
                  </a:ext>
                </a:extLst>
              </p:cNvPr>
              <p:cNvGrpSpPr/>
              <p:nvPr/>
            </p:nvGrpSpPr>
            <p:grpSpPr>
              <a:xfrm>
                <a:off x="822566" y="1292667"/>
                <a:ext cx="2383360" cy="831120"/>
                <a:chOff x="4441031" y="2465991"/>
                <a:chExt cx="2383360" cy="831120"/>
              </a:xfrm>
            </p:grpSpPr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9FF64F4A-E40D-DCAF-F2B7-3232B7F334F1}"/>
                    </a:ext>
                  </a:extLst>
                </p:cNvPr>
                <p:cNvSpPr/>
                <p:nvPr/>
              </p:nvSpPr>
              <p:spPr>
                <a:xfrm>
                  <a:off x="4441031" y="2482008"/>
                  <a:ext cx="2383360" cy="815103"/>
                </a:xfrm>
                <a:prstGeom prst="roundRect">
                  <a:avLst/>
                </a:prstGeom>
                <a:solidFill>
                  <a:srgbClr val="5D172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oogle Shape;9872;p79">
                  <a:extLst>
                    <a:ext uri="{FF2B5EF4-FFF2-40B4-BE49-F238E27FC236}">
                      <a16:creationId xmlns:a16="http://schemas.microsoft.com/office/drawing/2014/main" id="{6B57EAA9-C346-B570-ABAB-D3C28F9F3951}"/>
                    </a:ext>
                  </a:extLst>
                </p:cNvPr>
                <p:cNvGrpSpPr/>
                <p:nvPr/>
              </p:nvGrpSpPr>
              <p:grpSpPr>
                <a:xfrm>
                  <a:off x="4520216" y="2563760"/>
                  <a:ext cx="705001" cy="652297"/>
                  <a:chOff x="4896099" y="1970920"/>
                  <a:chExt cx="358155" cy="358123"/>
                </a:xfrm>
                <a:solidFill>
                  <a:schemeClr val="accent6"/>
                </a:solidFill>
              </p:grpSpPr>
              <p:sp>
                <p:nvSpPr>
                  <p:cNvPr id="42" name="Google Shape;9873;p79">
                    <a:extLst>
                      <a:ext uri="{FF2B5EF4-FFF2-40B4-BE49-F238E27FC236}">
                        <a16:creationId xmlns:a16="http://schemas.microsoft.com/office/drawing/2014/main" id="{8E23C21C-BF14-8C2C-634D-ABD97AF66961}"/>
                      </a:ext>
                    </a:extLst>
                  </p:cNvPr>
                  <p:cNvSpPr/>
                  <p:nvPr/>
                </p:nvSpPr>
                <p:spPr>
                  <a:xfrm>
                    <a:off x="4896099" y="1970920"/>
                    <a:ext cx="358155" cy="358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53" h="11252" extrusionOk="0">
                        <a:moveTo>
                          <a:pt x="5621" y="0"/>
                        </a:moveTo>
                        <a:cubicBezTo>
                          <a:pt x="4109" y="0"/>
                          <a:pt x="2704" y="595"/>
                          <a:pt x="1644" y="1643"/>
                        </a:cubicBezTo>
                        <a:cubicBezTo>
                          <a:pt x="584" y="2715"/>
                          <a:pt x="1" y="4132"/>
                          <a:pt x="1" y="5632"/>
                        </a:cubicBezTo>
                        <a:cubicBezTo>
                          <a:pt x="1" y="6930"/>
                          <a:pt x="465" y="8192"/>
                          <a:pt x="1263" y="9192"/>
                        </a:cubicBezTo>
                        <a:cubicBezTo>
                          <a:pt x="1300" y="9235"/>
                          <a:pt x="1343" y="9252"/>
                          <a:pt x="1386" y="9252"/>
                        </a:cubicBezTo>
                        <a:cubicBezTo>
                          <a:pt x="1509" y="9252"/>
                          <a:pt x="1622" y="9104"/>
                          <a:pt x="1525" y="8989"/>
                        </a:cubicBezTo>
                        <a:cubicBezTo>
                          <a:pt x="751" y="8049"/>
                          <a:pt x="334" y="6858"/>
                          <a:pt x="334" y="5632"/>
                        </a:cubicBezTo>
                        <a:cubicBezTo>
                          <a:pt x="334" y="4227"/>
                          <a:pt x="882" y="2881"/>
                          <a:pt x="1882" y="1881"/>
                        </a:cubicBezTo>
                        <a:cubicBezTo>
                          <a:pt x="2882" y="893"/>
                          <a:pt x="4204" y="322"/>
                          <a:pt x="5621" y="322"/>
                        </a:cubicBezTo>
                        <a:cubicBezTo>
                          <a:pt x="7026" y="322"/>
                          <a:pt x="8371" y="869"/>
                          <a:pt x="9371" y="1869"/>
                        </a:cubicBezTo>
                        <a:cubicBezTo>
                          <a:pt x="10359" y="2870"/>
                          <a:pt x="10931" y="4191"/>
                          <a:pt x="10931" y="5608"/>
                        </a:cubicBezTo>
                        <a:cubicBezTo>
                          <a:pt x="10931" y="7025"/>
                          <a:pt x="10383" y="8358"/>
                          <a:pt x="9383" y="9358"/>
                        </a:cubicBezTo>
                        <a:cubicBezTo>
                          <a:pt x="8383" y="10359"/>
                          <a:pt x="7061" y="10918"/>
                          <a:pt x="5644" y="10918"/>
                        </a:cubicBezTo>
                        <a:cubicBezTo>
                          <a:pt x="4323" y="10918"/>
                          <a:pt x="3037" y="10430"/>
                          <a:pt x="2061" y="9537"/>
                        </a:cubicBezTo>
                        <a:cubicBezTo>
                          <a:pt x="2025" y="9504"/>
                          <a:pt x="1987" y="9490"/>
                          <a:pt x="1951" y="9490"/>
                        </a:cubicBezTo>
                        <a:cubicBezTo>
                          <a:pt x="1823" y="9490"/>
                          <a:pt x="1723" y="9673"/>
                          <a:pt x="1834" y="9775"/>
                        </a:cubicBezTo>
                        <a:cubicBezTo>
                          <a:pt x="2882" y="10728"/>
                          <a:pt x="4228" y="11252"/>
                          <a:pt x="5644" y="11252"/>
                        </a:cubicBezTo>
                        <a:cubicBezTo>
                          <a:pt x="7145" y="11252"/>
                          <a:pt x="8562" y="10656"/>
                          <a:pt x="9621" y="9597"/>
                        </a:cubicBezTo>
                        <a:cubicBezTo>
                          <a:pt x="10681" y="8525"/>
                          <a:pt x="11252" y="7108"/>
                          <a:pt x="11252" y="5608"/>
                        </a:cubicBezTo>
                        <a:cubicBezTo>
                          <a:pt x="11252" y="4120"/>
                          <a:pt x="10657" y="2703"/>
                          <a:pt x="9597" y="1631"/>
                        </a:cubicBezTo>
                        <a:cubicBezTo>
                          <a:pt x="8526" y="572"/>
                          <a:pt x="7121" y="0"/>
                          <a:pt x="562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9874;p79">
                    <a:extLst>
                      <a:ext uri="{FF2B5EF4-FFF2-40B4-BE49-F238E27FC236}">
                        <a16:creationId xmlns:a16="http://schemas.microsoft.com/office/drawing/2014/main" id="{69437C3A-BE23-4E01-8EAD-EFAD09587D18}"/>
                      </a:ext>
                    </a:extLst>
                  </p:cNvPr>
                  <p:cNvSpPr/>
                  <p:nvPr/>
                </p:nvSpPr>
                <p:spPr>
                  <a:xfrm>
                    <a:off x="4991454" y="2067835"/>
                    <a:ext cx="166999" cy="16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47" h="5163" extrusionOk="0">
                        <a:moveTo>
                          <a:pt x="4506" y="706"/>
                        </a:moveTo>
                        <a:lnTo>
                          <a:pt x="3160" y="2861"/>
                        </a:lnTo>
                        <a:lnTo>
                          <a:pt x="2351" y="2075"/>
                        </a:lnTo>
                        <a:lnTo>
                          <a:pt x="4506" y="706"/>
                        </a:lnTo>
                        <a:close/>
                        <a:moveTo>
                          <a:pt x="2113" y="2289"/>
                        </a:moveTo>
                        <a:lnTo>
                          <a:pt x="2922" y="3099"/>
                        </a:lnTo>
                        <a:lnTo>
                          <a:pt x="755" y="4468"/>
                        </a:lnTo>
                        <a:lnTo>
                          <a:pt x="755" y="4468"/>
                        </a:lnTo>
                        <a:lnTo>
                          <a:pt x="2113" y="2289"/>
                        </a:lnTo>
                        <a:close/>
                        <a:moveTo>
                          <a:pt x="5032" y="0"/>
                        </a:moveTo>
                        <a:cubicBezTo>
                          <a:pt x="5004" y="0"/>
                          <a:pt x="4974" y="8"/>
                          <a:pt x="4946" y="27"/>
                        </a:cubicBezTo>
                        <a:lnTo>
                          <a:pt x="2006" y="1896"/>
                        </a:lnTo>
                        <a:cubicBezTo>
                          <a:pt x="1970" y="1908"/>
                          <a:pt x="1934" y="1932"/>
                          <a:pt x="1922" y="1980"/>
                        </a:cubicBezTo>
                        <a:lnTo>
                          <a:pt x="77" y="4909"/>
                        </a:lnTo>
                        <a:cubicBezTo>
                          <a:pt x="1" y="5032"/>
                          <a:pt x="99" y="5163"/>
                          <a:pt x="214" y="5163"/>
                        </a:cubicBezTo>
                        <a:cubicBezTo>
                          <a:pt x="243" y="5163"/>
                          <a:pt x="274" y="5154"/>
                          <a:pt x="303" y="5135"/>
                        </a:cubicBezTo>
                        <a:lnTo>
                          <a:pt x="3232" y="3277"/>
                        </a:lnTo>
                        <a:cubicBezTo>
                          <a:pt x="3280" y="3265"/>
                          <a:pt x="3303" y="3230"/>
                          <a:pt x="3315" y="3182"/>
                        </a:cubicBezTo>
                        <a:lnTo>
                          <a:pt x="5161" y="253"/>
                        </a:lnTo>
                        <a:cubicBezTo>
                          <a:pt x="5247" y="138"/>
                          <a:pt x="5148" y="0"/>
                          <a:pt x="503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9875;p79">
                    <a:extLst>
                      <a:ext uri="{FF2B5EF4-FFF2-40B4-BE49-F238E27FC236}">
                        <a16:creationId xmlns:a16="http://schemas.microsoft.com/office/drawing/2014/main" id="{0B64C183-E629-5C5D-C945-87108EC8EE77}"/>
                      </a:ext>
                    </a:extLst>
                  </p:cNvPr>
                  <p:cNvSpPr/>
                  <p:nvPr/>
                </p:nvSpPr>
                <p:spPr>
                  <a:xfrm>
                    <a:off x="4923789" y="1998578"/>
                    <a:ext cx="302043" cy="30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" h="9502" extrusionOk="0">
                        <a:moveTo>
                          <a:pt x="4727" y="0"/>
                        </a:moveTo>
                        <a:cubicBezTo>
                          <a:pt x="3465" y="0"/>
                          <a:pt x="2274" y="500"/>
                          <a:pt x="1381" y="1405"/>
                        </a:cubicBezTo>
                        <a:cubicBezTo>
                          <a:pt x="488" y="2298"/>
                          <a:pt x="0" y="3489"/>
                          <a:pt x="0" y="4763"/>
                        </a:cubicBezTo>
                        <a:cubicBezTo>
                          <a:pt x="0" y="6049"/>
                          <a:pt x="488" y="7227"/>
                          <a:pt x="1393" y="8120"/>
                        </a:cubicBezTo>
                        <a:cubicBezTo>
                          <a:pt x="2286" y="9013"/>
                          <a:pt x="3477" y="9501"/>
                          <a:pt x="4763" y="9501"/>
                        </a:cubicBezTo>
                        <a:cubicBezTo>
                          <a:pt x="6025" y="9501"/>
                          <a:pt x="7215" y="9013"/>
                          <a:pt x="8108" y="8097"/>
                        </a:cubicBezTo>
                        <a:cubicBezTo>
                          <a:pt x="9001" y="7204"/>
                          <a:pt x="9489" y="6013"/>
                          <a:pt x="9489" y="4739"/>
                        </a:cubicBezTo>
                        <a:cubicBezTo>
                          <a:pt x="9489" y="3620"/>
                          <a:pt x="9096" y="2524"/>
                          <a:pt x="8358" y="1667"/>
                        </a:cubicBezTo>
                        <a:cubicBezTo>
                          <a:pt x="8325" y="1625"/>
                          <a:pt x="8284" y="1607"/>
                          <a:pt x="8243" y="1607"/>
                        </a:cubicBezTo>
                        <a:cubicBezTo>
                          <a:pt x="8124" y="1607"/>
                          <a:pt x="8011" y="1757"/>
                          <a:pt x="8108" y="1881"/>
                        </a:cubicBezTo>
                        <a:cubicBezTo>
                          <a:pt x="8751" y="2620"/>
                          <a:pt x="9108" y="3560"/>
                          <a:pt x="9156" y="4537"/>
                        </a:cubicBezTo>
                        <a:lnTo>
                          <a:pt x="8477" y="4537"/>
                        </a:lnTo>
                        <a:cubicBezTo>
                          <a:pt x="8275" y="4537"/>
                          <a:pt x="8275" y="4870"/>
                          <a:pt x="8477" y="4870"/>
                        </a:cubicBezTo>
                        <a:lnTo>
                          <a:pt x="9156" y="4870"/>
                        </a:lnTo>
                        <a:cubicBezTo>
                          <a:pt x="9120" y="6001"/>
                          <a:pt x="8656" y="7037"/>
                          <a:pt x="7870" y="7847"/>
                        </a:cubicBezTo>
                        <a:cubicBezTo>
                          <a:pt x="7084" y="8632"/>
                          <a:pt x="6037" y="9097"/>
                          <a:pt x="4929" y="9144"/>
                        </a:cubicBezTo>
                        <a:lnTo>
                          <a:pt x="4929" y="8466"/>
                        </a:lnTo>
                        <a:cubicBezTo>
                          <a:pt x="4929" y="8364"/>
                          <a:pt x="4846" y="8314"/>
                          <a:pt x="4763" y="8314"/>
                        </a:cubicBezTo>
                        <a:cubicBezTo>
                          <a:pt x="4679" y="8314"/>
                          <a:pt x="4596" y="8364"/>
                          <a:pt x="4596" y="8466"/>
                        </a:cubicBezTo>
                        <a:lnTo>
                          <a:pt x="4596" y="9144"/>
                        </a:lnTo>
                        <a:cubicBezTo>
                          <a:pt x="3477" y="9097"/>
                          <a:pt x="2441" y="8644"/>
                          <a:pt x="1631" y="7858"/>
                        </a:cubicBezTo>
                        <a:cubicBezTo>
                          <a:pt x="834" y="7061"/>
                          <a:pt x="369" y="6013"/>
                          <a:pt x="345" y="4882"/>
                        </a:cubicBezTo>
                        <a:lnTo>
                          <a:pt x="1012" y="4882"/>
                        </a:lnTo>
                        <a:cubicBezTo>
                          <a:pt x="1215" y="4882"/>
                          <a:pt x="1215" y="4560"/>
                          <a:pt x="1012" y="4560"/>
                        </a:cubicBezTo>
                        <a:lnTo>
                          <a:pt x="345" y="4560"/>
                        </a:lnTo>
                        <a:cubicBezTo>
                          <a:pt x="381" y="3441"/>
                          <a:pt x="834" y="2417"/>
                          <a:pt x="1619" y="1620"/>
                        </a:cubicBezTo>
                        <a:cubicBezTo>
                          <a:pt x="2405" y="834"/>
                          <a:pt x="3453" y="369"/>
                          <a:pt x="4560" y="334"/>
                        </a:cubicBezTo>
                        <a:lnTo>
                          <a:pt x="4560" y="1000"/>
                        </a:lnTo>
                        <a:cubicBezTo>
                          <a:pt x="4560" y="1102"/>
                          <a:pt x="4644" y="1152"/>
                          <a:pt x="4727" y="1152"/>
                        </a:cubicBezTo>
                        <a:cubicBezTo>
                          <a:pt x="4810" y="1152"/>
                          <a:pt x="4894" y="1102"/>
                          <a:pt x="4894" y="1000"/>
                        </a:cubicBezTo>
                        <a:lnTo>
                          <a:pt x="4894" y="334"/>
                        </a:lnTo>
                        <a:cubicBezTo>
                          <a:pt x="5834" y="357"/>
                          <a:pt x="6727" y="691"/>
                          <a:pt x="7465" y="1262"/>
                        </a:cubicBezTo>
                        <a:cubicBezTo>
                          <a:pt x="7510" y="1301"/>
                          <a:pt x="7556" y="1319"/>
                          <a:pt x="7597" y="1319"/>
                        </a:cubicBezTo>
                        <a:cubicBezTo>
                          <a:pt x="7645" y="1319"/>
                          <a:pt x="7684" y="1295"/>
                          <a:pt x="7703" y="1250"/>
                        </a:cubicBezTo>
                        <a:cubicBezTo>
                          <a:pt x="7763" y="1179"/>
                          <a:pt x="7751" y="1072"/>
                          <a:pt x="7680" y="1012"/>
                        </a:cubicBezTo>
                        <a:cubicBezTo>
                          <a:pt x="6834" y="346"/>
                          <a:pt x="5822" y="0"/>
                          <a:pt x="47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" name="Google Shape;475;p55">
                  <a:extLst>
                    <a:ext uri="{FF2B5EF4-FFF2-40B4-BE49-F238E27FC236}">
                      <a16:creationId xmlns:a16="http://schemas.microsoft.com/office/drawing/2014/main" id="{EC993E84-7FF1-B74B-95A3-0CC24953857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24126" y="2465991"/>
                  <a:ext cx="1818952" cy="8025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1pPr>
                  <a:lvl2pPr marL="914400" marR="0" lvl="1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2pPr>
                  <a:lvl3pPr marL="1371600" marR="0" lvl="2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3pPr>
                  <a:lvl4pPr marL="1828800" marR="0" lvl="3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4pPr>
                  <a:lvl5pPr marL="2286000" marR="0" lvl="4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5pPr>
                  <a:lvl6pPr marL="2743200" marR="0" lvl="5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6pPr>
                  <a:lvl7pPr marL="3200400" marR="0" lvl="6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7pPr>
                  <a:lvl8pPr marL="3657600" marR="0" lvl="7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8pPr>
                  <a:lvl9pPr marL="4114800" marR="0" lvl="8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9pPr>
                </a:lstStyle>
                <a:p>
                  <a:pPr marL="0" indent="0" algn="r"/>
                  <a:r>
                    <a:rPr lang="en-US" b="1">
                      <a:solidFill>
                        <a:schemeClr val="accent6"/>
                      </a:solidFill>
                    </a:rPr>
                    <a:t>Expand Pathways that Drive Student Success</a:t>
                  </a:r>
                </a:p>
              </p:txBody>
            </p:sp>
          </p:grpSp>
          <p:sp>
            <p:nvSpPr>
              <p:cNvPr id="45" name="Subtitle 3">
                <a:extLst>
                  <a:ext uri="{FF2B5EF4-FFF2-40B4-BE49-F238E27FC236}">
                    <a16:creationId xmlns:a16="http://schemas.microsoft.com/office/drawing/2014/main" id="{5AFA9B94-7AC3-1EEF-36A6-EB24A9A31E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2566" y="988742"/>
                <a:ext cx="1391899" cy="802500"/>
              </a:xfrm>
              <a:prstGeom prst="rect">
                <a:avLst/>
              </a:prstGeom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1800">
                    <a:solidFill>
                      <a:srgbClr val="5D1725"/>
                    </a:solidFill>
                    <a:latin typeface="Didact Gothic" pitchFamily="2" charset="0"/>
                  </a:rPr>
                  <a:t>Access</a:t>
                </a:r>
              </a:p>
            </p:txBody>
          </p:sp>
        </p:grpSp>
        <p:sp>
          <p:nvSpPr>
            <p:cNvPr id="46" name="Subtitle 3">
              <a:extLst>
                <a:ext uri="{FF2B5EF4-FFF2-40B4-BE49-F238E27FC236}">
                  <a16:creationId xmlns:a16="http://schemas.microsoft.com/office/drawing/2014/main" id="{5202D464-8786-DA04-3FB4-2965169F1343}"/>
                </a:ext>
              </a:extLst>
            </p:cNvPr>
            <p:cNvSpPr txBox="1">
              <a:spLocks/>
            </p:cNvSpPr>
            <p:nvPr/>
          </p:nvSpPr>
          <p:spPr>
            <a:xfrm>
              <a:off x="336279" y="1980907"/>
              <a:ext cx="3777717" cy="8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algn="l"/>
              <a:r>
                <a:rPr lang="en-US" sz="1800" b="0">
                  <a:solidFill>
                    <a:srgbClr val="5D1725"/>
                  </a:solidFill>
                  <a:effectLst/>
                  <a:latin typeface="Didact Gothic" pitchFamily="2" charset="0"/>
                </a:rPr>
                <a:t>	</a:t>
              </a:r>
              <a:r>
                <a:rPr lang="en-US" b="0">
                  <a:solidFill>
                    <a:srgbClr val="5D1725"/>
                  </a:solidFill>
                  <a:effectLst/>
                  <a:latin typeface="Didact Gothic" pitchFamily="2" charset="0"/>
                </a:rPr>
                <a:t>Expand pathways and services for support and care that enhance academic achievement, student development, persistence and degree completion</a:t>
              </a:r>
              <a:endParaRPr lang="en-US" sz="1800"/>
            </a:p>
          </p:txBody>
        </p:sp>
      </p:grpSp>
      <p:sp>
        <p:nvSpPr>
          <p:cNvPr id="54" name="Subtitle 3">
            <a:extLst>
              <a:ext uri="{FF2B5EF4-FFF2-40B4-BE49-F238E27FC236}">
                <a16:creationId xmlns:a16="http://schemas.microsoft.com/office/drawing/2014/main" id="{4963D035-FF8F-C7A1-8DF6-C9D4C6D0FD68}"/>
              </a:ext>
            </a:extLst>
          </p:cNvPr>
          <p:cNvSpPr txBox="1">
            <a:spLocks/>
          </p:cNvSpPr>
          <p:nvPr/>
        </p:nvSpPr>
        <p:spPr>
          <a:xfrm>
            <a:off x="739587" y="3063433"/>
            <a:ext cx="1391899" cy="50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l"/>
            <a:r>
              <a:rPr lang="en-US" sz="1800">
                <a:solidFill>
                  <a:srgbClr val="5D1725"/>
                </a:solidFill>
              </a:rPr>
              <a:t>Diversity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8B8D0F-77D4-366C-743C-69DE5E9E6524}"/>
              </a:ext>
            </a:extLst>
          </p:cNvPr>
          <p:cNvGrpSpPr/>
          <p:nvPr/>
        </p:nvGrpSpPr>
        <p:grpSpPr>
          <a:xfrm>
            <a:off x="5119860" y="743687"/>
            <a:ext cx="3355933" cy="1960977"/>
            <a:chOff x="5114865" y="881944"/>
            <a:chExt cx="3355933" cy="19609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45BBBF-87D1-FE31-7E6A-E3D57D5DFD82}"/>
                </a:ext>
              </a:extLst>
            </p:cNvPr>
            <p:cNvGrpSpPr/>
            <p:nvPr/>
          </p:nvGrpSpPr>
          <p:grpSpPr>
            <a:xfrm>
              <a:off x="5454696" y="881944"/>
              <a:ext cx="2517081" cy="1210052"/>
              <a:chOff x="5438385" y="901952"/>
              <a:chExt cx="2517081" cy="1210052"/>
            </a:xfrm>
          </p:grpSpPr>
          <p:grpSp>
            <p:nvGrpSpPr>
              <p:cNvPr id="55" name="Google Shape;9019;p77">
                <a:extLst>
                  <a:ext uri="{FF2B5EF4-FFF2-40B4-BE49-F238E27FC236}">
                    <a16:creationId xmlns:a16="http://schemas.microsoft.com/office/drawing/2014/main" id="{4F649414-7302-BD42-6A22-601CF9422C5E}"/>
                  </a:ext>
                </a:extLst>
              </p:cNvPr>
              <p:cNvGrpSpPr/>
              <p:nvPr/>
            </p:nvGrpSpPr>
            <p:grpSpPr>
              <a:xfrm>
                <a:off x="6015040" y="1309504"/>
                <a:ext cx="707770" cy="802500"/>
                <a:chOff x="7429366" y="3223183"/>
                <a:chExt cx="334634" cy="333904"/>
              </a:xfrm>
              <a:solidFill>
                <a:schemeClr val="accent6"/>
              </a:solidFill>
            </p:grpSpPr>
            <p:sp>
              <p:nvSpPr>
                <p:cNvPr id="56" name="Google Shape;9020;p77">
                  <a:extLst>
                    <a:ext uri="{FF2B5EF4-FFF2-40B4-BE49-F238E27FC236}">
                      <a16:creationId xmlns:a16="http://schemas.microsoft.com/office/drawing/2014/main" id="{34C23D29-623F-D656-E566-226A328C3494}"/>
                    </a:ext>
                  </a:extLst>
                </p:cNvPr>
                <p:cNvSpPr/>
                <p:nvPr/>
              </p:nvSpPr>
              <p:spPr>
                <a:xfrm>
                  <a:off x="7429366" y="3223183"/>
                  <a:ext cx="334634" cy="333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8" h="10515" extrusionOk="0">
                      <a:moveTo>
                        <a:pt x="6978" y="322"/>
                      </a:moveTo>
                      <a:cubicBezTo>
                        <a:pt x="7930" y="322"/>
                        <a:pt x="8716" y="1096"/>
                        <a:pt x="8716" y="2061"/>
                      </a:cubicBezTo>
                      <a:cubicBezTo>
                        <a:pt x="8716" y="2334"/>
                        <a:pt x="8633" y="2644"/>
                        <a:pt x="8478" y="2942"/>
                      </a:cubicBezTo>
                      <a:cubicBezTo>
                        <a:pt x="8478" y="2954"/>
                        <a:pt x="8466" y="2977"/>
                        <a:pt x="8466" y="2977"/>
                      </a:cubicBezTo>
                      <a:cubicBezTo>
                        <a:pt x="8061" y="3823"/>
                        <a:pt x="7276" y="4704"/>
                        <a:pt x="6978" y="5025"/>
                      </a:cubicBezTo>
                      <a:cubicBezTo>
                        <a:pt x="6680" y="4716"/>
                        <a:pt x="5894" y="3835"/>
                        <a:pt x="5490" y="2989"/>
                      </a:cubicBezTo>
                      <a:cubicBezTo>
                        <a:pt x="5490" y="2977"/>
                        <a:pt x="5478" y="2954"/>
                        <a:pt x="5478" y="2942"/>
                      </a:cubicBezTo>
                      <a:cubicBezTo>
                        <a:pt x="5323" y="2632"/>
                        <a:pt x="5240" y="2334"/>
                        <a:pt x="5240" y="2061"/>
                      </a:cubicBezTo>
                      <a:cubicBezTo>
                        <a:pt x="5240" y="1096"/>
                        <a:pt x="6025" y="322"/>
                        <a:pt x="6978" y="322"/>
                      </a:cubicBezTo>
                      <a:close/>
                      <a:moveTo>
                        <a:pt x="5252" y="3227"/>
                      </a:moveTo>
                      <a:cubicBezTo>
                        <a:pt x="5728" y="4192"/>
                        <a:pt x="6597" y="5121"/>
                        <a:pt x="6811" y="5335"/>
                      </a:cubicBezTo>
                      <a:lnTo>
                        <a:pt x="6811" y="5811"/>
                      </a:lnTo>
                      <a:lnTo>
                        <a:pt x="3751" y="6728"/>
                      </a:lnTo>
                      <a:lnTo>
                        <a:pt x="3751" y="3668"/>
                      </a:lnTo>
                      <a:lnTo>
                        <a:pt x="5252" y="3227"/>
                      </a:lnTo>
                      <a:close/>
                      <a:moveTo>
                        <a:pt x="8704" y="3239"/>
                      </a:moveTo>
                      <a:lnTo>
                        <a:pt x="10205" y="3668"/>
                      </a:lnTo>
                      <a:lnTo>
                        <a:pt x="10205" y="6728"/>
                      </a:lnTo>
                      <a:lnTo>
                        <a:pt x="7145" y="5811"/>
                      </a:lnTo>
                      <a:lnTo>
                        <a:pt x="7145" y="5335"/>
                      </a:lnTo>
                      <a:cubicBezTo>
                        <a:pt x="7371" y="5121"/>
                        <a:pt x="8228" y="4192"/>
                        <a:pt x="8704" y="3239"/>
                      </a:cubicBezTo>
                      <a:close/>
                      <a:moveTo>
                        <a:pt x="358" y="2763"/>
                      </a:moveTo>
                      <a:lnTo>
                        <a:pt x="3418" y="3668"/>
                      </a:lnTo>
                      <a:lnTo>
                        <a:pt x="3418" y="6728"/>
                      </a:lnTo>
                      <a:lnTo>
                        <a:pt x="2263" y="6383"/>
                      </a:lnTo>
                      <a:cubicBezTo>
                        <a:pt x="2244" y="6375"/>
                        <a:pt x="2225" y="6372"/>
                        <a:pt x="2208" y="6372"/>
                      </a:cubicBezTo>
                      <a:cubicBezTo>
                        <a:pt x="2136" y="6372"/>
                        <a:pt x="2077" y="6425"/>
                        <a:pt x="2049" y="6502"/>
                      </a:cubicBezTo>
                      <a:cubicBezTo>
                        <a:pt x="2025" y="6585"/>
                        <a:pt x="2084" y="6680"/>
                        <a:pt x="2168" y="6704"/>
                      </a:cubicBezTo>
                      <a:lnTo>
                        <a:pt x="3418" y="7085"/>
                      </a:lnTo>
                      <a:lnTo>
                        <a:pt x="3418" y="10121"/>
                      </a:lnTo>
                      <a:lnTo>
                        <a:pt x="358" y="9204"/>
                      </a:lnTo>
                      <a:lnTo>
                        <a:pt x="358" y="6168"/>
                      </a:lnTo>
                      <a:lnTo>
                        <a:pt x="1513" y="6514"/>
                      </a:lnTo>
                      <a:lnTo>
                        <a:pt x="1561" y="6514"/>
                      </a:lnTo>
                      <a:cubicBezTo>
                        <a:pt x="1632" y="6514"/>
                        <a:pt x="1692" y="6466"/>
                        <a:pt x="1727" y="6394"/>
                      </a:cubicBezTo>
                      <a:cubicBezTo>
                        <a:pt x="1751" y="6311"/>
                        <a:pt x="1692" y="6216"/>
                        <a:pt x="1608" y="6192"/>
                      </a:cubicBezTo>
                      <a:lnTo>
                        <a:pt x="358" y="5811"/>
                      </a:lnTo>
                      <a:lnTo>
                        <a:pt x="358" y="2763"/>
                      </a:lnTo>
                      <a:close/>
                      <a:moveTo>
                        <a:pt x="7145" y="6156"/>
                      </a:moveTo>
                      <a:lnTo>
                        <a:pt x="10205" y="7061"/>
                      </a:lnTo>
                      <a:lnTo>
                        <a:pt x="10205" y="10121"/>
                      </a:lnTo>
                      <a:lnTo>
                        <a:pt x="7145" y="9204"/>
                      </a:lnTo>
                      <a:lnTo>
                        <a:pt x="7145" y="7990"/>
                      </a:lnTo>
                      <a:cubicBezTo>
                        <a:pt x="7145" y="7895"/>
                        <a:pt x="7073" y="7823"/>
                        <a:pt x="6978" y="7823"/>
                      </a:cubicBezTo>
                      <a:cubicBezTo>
                        <a:pt x="6895" y="7823"/>
                        <a:pt x="6811" y="7895"/>
                        <a:pt x="6811" y="7990"/>
                      </a:cubicBezTo>
                      <a:lnTo>
                        <a:pt x="6811" y="9204"/>
                      </a:lnTo>
                      <a:lnTo>
                        <a:pt x="3751" y="10121"/>
                      </a:lnTo>
                      <a:lnTo>
                        <a:pt x="3751" y="7061"/>
                      </a:lnTo>
                      <a:lnTo>
                        <a:pt x="6811" y="6156"/>
                      </a:lnTo>
                      <a:lnTo>
                        <a:pt x="6811" y="7311"/>
                      </a:lnTo>
                      <a:cubicBezTo>
                        <a:pt x="6811" y="7407"/>
                        <a:pt x="6895" y="7478"/>
                        <a:pt x="6978" y="7478"/>
                      </a:cubicBezTo>
                      <a:cubicBezTo>
                        <a:pt x="7073" y="7478"/>
                        <a:pt x="7145" y="7407"/>
                        <a:pt x="7145" y="7311"/>
                      </a:cubicBezTo>
                      <a:lnTo>
                        <a:pt x="7145" y="6156"/>
                      </a:lnTo>
                      <a:close/>
                      <a:moveTo>
                        <a:pt x="6966" y="1"/>
                      </a:moveTo>
                      <a:cubicBezTo>
                        <a:pt x="5823" y="1"/>
                        <a:pt x="4894" y="918"/>
                        <a:pt x="4894" y="2061"/>
                      </a:cubicBezTo>
                      <a:cubicBezTo>
                        <a:pt x="4894" y="2334"/>
                        <a:pt x="4966" y="2632"/>
                        <a:pt x="5085" y="2930"/>
                      </a:cubicBezTo>
                      <a:lnTo>
                        <a:pt x="3573" y="3370"/>
                      </a:lnTo>
                      <a:lnTo>
                        <a:pt x="215" y="2382"/>
                      </a:lnTo>
                      <a:cubicBezTo>
                        <a:pt x="205" y="2375"/>
                        <a:pt x="192" y="2372"/>
                        <a:pt x="179" y="2372"/>
                      </a:cubicBezTo>
                      <a:cubicBezTo>
                        <a:pt x="146" y="2372"/>
                        <a:pt x="106" y="2389"/>
                        <a:pt x="72" y="2406"/>
                      </a:cubicBezTo>
                      <a:cubicBezTo>
                        <a:pt x="25" y="2442"/>
                        <a:pt x="1" y="2477"/>
                        <a:pt x="1" y="2537"/>
                      </a:cubicBezTo>
                      <a:lnTo>
                        <a:pt x="1" y="5954"/>
                      </a:lnTo>
                      <a:lnTo>
                        <a:pt x="1" y="9335"/>
                      </a:lnTo>
                      <a:cubicBezTo>
                        <a:pt x="1" y="9419"/>
                        <a:pt x="37" y="9478"/>
                        <a:pt x="120" y="9502"/>
                      </a:cubicBezTo>
                      <a:lnTo>
                        <a:pt x="3513" y="10514"/>
                      </a:lnTo>
                      <a:lnTo>
                        <a:pt x="3573" y="10514"/>
                      </a:lnTo>
                      <a:lnTo>
                        <a:pt x="6847" y="9550"/>
                      </a:lnTo>
                      <a:cubicBezTo>
                        <a:pt x="6859" y="9562"/>
                        <a:pt x="6883" y="9562"/>
                        <a:pt x="6918" y="9562"/>
                      </a:cubicBezTo>
                      <a:cubicBezTo>
                        <a:pt x="6942" y="9562"/>
                        <a:pt x="6966" y="9562"/>
                        <a:pt x="6990" y="9550"/>
                      </a:cubicBezTo>
                      <a:lnTo>
                        <a:pt x="10264" y="10514"/>
                      </a:lnTo>
                      <a:lnTo>
                        <a:pt x="10312" y="10514"/>
                      </a:lnTo>
                      <a:cubicBezTo>
                        <a:pt x="10335" y="10514"/>
                        <a:pt x="10383" y="10502"/>
                        <a:pt x="10419" y="10490"/>
                      </a:cubicBezTo>
                      <a:cubicBezTo>
                        <a:pt x="10455" y="10454"/>
                        <a:pt x="10490" y="10407"/>
                        <a:pt x="10490" y="10347"/>
                      </a:cubicBezTo>
                      <a:lnTo>
                        <a:pt x="10538" y="6942"/>
                      </a:lnTo>
                      <a:lnTo>
                        <a:pt x="10538" y="3549"/>
                      </a:lnTo>
                      <a:cubicBezTo>
                        <a:pt x="10538" y="3477"/>
                        <a:pt x="10490" y="3418"/>
                        <a:pt x="10419" y="3394"/>
                      </a:cubicBezTo>
                      <a:lnTo>
                        <a:pt x="8835" y="2930"/>
                      </a:lnTo>
                      <a:cubicBezTo>
                        <a:pt x="8954" y="2632"/>
                        <a:pt x="9038" y="2334"/>
                        <a:pt x="9038" y="2061"/>
                      </a:cubicBezTo>
                      <a:cubicBezTo>
                        <a:pt x="9038" y="918"/>
                        <a:pt x="8109" y="1"/>
                        <a:pt x="696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57" name="Google Shape;9021;p77">
                  <a:extLst>
                    <a:ext uri="{FF2B5EF4-FFF2-40B4-BE49-F238E27FC236}">
                      <a16:creationId xmlns:a16="http://schemas.microsoft.com/office/drawing/2014/main" id="{4AD38FBB-0A58-0950-7D7D-9DA088B2DBEE}"/>
                    </a:ext>
                  </a:extLst>
                </p:cNvPr>
                <p:cNvSpPr/>
                <p:nvPr/>
              </p:nvSpPr>
              <p:spPr>
                <a:xfrm>
                  <a:off x="7613514" y="3251541"/>
                  <a:ext cx="74878" cy="74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2347" extrusionOk="0">
                      <a:moveTo>
                        <a:pt x="1179" y="322"/>
                      </a:moveTo>
                      <a:cubicBezTo>
                        <a:pt x="1643" y="322"/>
                        <a:pt x="2012" y="691"/>
                        <a:pt x="2012" y="1156"/>
                      </a:cubicBezTo>
                      <a:cubicBezTo>
                        <a:pt x="2012" y="1620"/>
                        <a:pt x="1643" y="1989"/>
                        <a:pt x="1179" y="1989"/>
                      </a:cubicBezTo>
                      <a:cubicBezTo>
                        <a:pt x="715" y="1989"/>
                        <a:pt x="345" y="1620"/>
                        <a:pt x="345" y="1156"/>
                      </a:cubicBezTo>
                      <a:cubicBezTo>
                        <a:pt x="334" y="703"/>
                        <a:pt x="715" y="322"/>
                        <a:pt x="1179" y="322"/>
                      </a:cubicBezTo>
                      <a:close/>
                      <a:moveTo>
                        <a:pt x="1179" y="1"/>
                      </a:moveTo>
                      <a:cubicBezTo>
                        <a:pt x="524" y="1"/>
                        <a:pt x="0" y="513"/>
                        <a:pt x="0" y="1168"/>
                      </a:cubicBezTo>
                      <a:cubicBezTo>
                        <a:pt x="0" y="1811"/>
                        <a:pt x="524" y="2346"/>
                        <a:pt x="1179" y="2346"/>
                      </a:cubicBezTo>
                      <a:cubicBezTo>
                        <a:pt x="1834" y="2346"/>
                        <a:pt x="2358" y="1822"/>
                        <a:pt x="2358" y="1168"/>
                      </a:cubicBezTo>
                      <a:cubicBezTo>
                        <a:pt x="2358" y="513"/>
                        <a:pt x="1834" y="1"/>
                        <a:pt x="11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6"/>
                    </a:solidFill>
                  </a:endParaRP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F8613A47-6CBE-481F-CBA5-06E11FD74A0A}"/>
                  </a:ext>
                </a:extLst>
              </p:cNvPr>
              <p:cNvGrpSpPr/>
              <p:nvPr/>
            </p:nvGrpSpPr>
            <p:grpSpPr>
              <a:xfrm>
                <a:off x="5572106" y="1257945"/>
                <a:ext cx="2383360" cy="831120"/>
                <a:chOff x="4441031" y="1419956"/>
                <a:chExt cx="2383360" cy="831120"/>
              </a:xfrm>
            </p:grpSpPr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FDF117D6-5A2A-91C9-86B8-FB08610C9C33}"/>
                    </a:ext>
                  </a:extLst>
                </p:cNvPr>
                <p:cNvSpPr/>
                <p:nvPr/>
              </p:nvSpPr>
              <p:spPr>
                <a:xfrm>
                  <a:off x="4441031" y="1435973"/>
                  <a:ext cx="2383360" cy="815103"/>
                </a:xfrm>
                <a:prstGeom prst="roundRect">
                  <a:avLst/>
                </a:prstGeom>
                <a:solidFill>
                  <a:srgbClr val="5D172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0" name="Google Shape;9872;p79">
                  <a:extLst>
                    <a:ext uri="{FF2B5EF4-FFF2-40B4-BE49-F238E27FC236}">
                      <a16:creationId xmlns:a16="http://schemas.microsoft.com/office/drawing/2014/main" id="{0D7454B9-3587-136E-EAB6-501BACD0230A}"/>
                    </a:ext>
                  </a:extLst>
                </p:cNvPr>
                <p:cNvGrpSpPr/>
                <p:nvPr/>
              </p:nvGrpSpPr>
              <p:grpSpPr>
                <a:xfrm>
                  <a:off x="4520216" y="1517725"/>
                  <a:ext cx="705001" cy="652297"/>
                  <a:chOff x="4896099" y="1970920"/>
                  <a:chExt cx="358155" cy="358123"/>
                </a:xfrm>
                <a:solidFill>
                  <a:schemeClr val="accent6"/>
                </a:solidFill>
              </p:grpSpPr>
              <p:sp>
                <p:nvSpPr>
                  <p:cNvPr id="62" name="Google Shape;9873;p79">
                    <a:extLst>
                      <a:ext uri="{FF2B5EF4-FFF2-40B4-BE49-F238E27FC236}">
                        <a16:creationId xmlns:a16="http://schemas.microsoft.com/office/drawing/2014/main" id="{EB7E89B5-EC0B-71C7-F4A7-7095AFE5EB83}"/>
                      </a:ext>
                    </a:extLst>
                  </p:cNvPr>
                  <p:cNvSpPr/>
                  <p:nvPr/>
                </p:nvSpPr>
                <p:spPr>
                  <a:xfrm>
                    <a:off x="4896099" y="1970920"/>
                    <a:ext cx="358155" cy="358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53" h="11252" extrusionOk="0">
                        <a:moveTo>
                          <a:pt x="5621" y="0"/>
                        </a:moveTo>
                        <a:cubicBezTo>
                          <a:pt x="4109" y="0"/>
                          <a:pt x="2704" y="595"/>
                          <a:pt x="1644" y="1643"/>
                        </a:cubicBezTo>
                        <a:cubicBezTo>
                          <a:pt x="584" y="2715"/>
                          <a:pt x="1" y="4132"/>
                          <a:pt x="1" y="5632"/>
                        </a:cubicBezTo>
                        <a:cubicBezTo>
                          <a:pt x="1" y="6930"/>
                          <a:pt x="465" y="8192"/>
                          <a:pt x="1263" y="9192"/>
                        </a:cubicBezTo>
                        <a:cubicBezTo>
                          <a:pt x="1300" y="9235"/>
                          <a:pt x="1343" y="9252"/>
                          <a:pt x="1386" y="9252"/>
                        </a:cubicBezTo>
                        <a:cubicBezTo>
                          <a:pt x="1509" y="9252"/>
                          <a:pt x="1622" y="9104"/>
                          <a:pt x="1525" y="8989"/>
                        </a:cubicBezTo>
                        <a:cubicBezTo>
                          <a:pt x="751" y="8049"/>
                          <a:pt x="334" y="6858"/>
                          <a:pt x="334" y="5632"/>
                        </a:cubicBezTo>
                        <a:cubicBezTo>
                          <a:pt x="334" y="4227"/>
                          <a:pt x="882" y="2881"/>
                          <a:pt x="1882" y="1881"/>
                        </a:cubicBezTo>
                        <a:cubicBezTo>
                          <a:pt x="2882" y="893"/>
                          <a:pt x="4204" y="322"/>
                          <a:pt x="5621" y="322"/>
                        </a:cubicBezTo>
                        <a:cubicBezTo>
                          <a:pt x="7026" y="322"/>
                          <a:pt x="8371" y="869"/>
                          <a:pt x="9371" y="1869"/>
                        </a:cubicBezTo>
                        <a:cubicBezTo>
                          <a:pt x="10359" y="2870"/>
                          <a:pt x="10931" y="4191"/>
                          <a:pt x="10931" y="5608"/>
                        </a:cubicBezTo>
                        <a:cubicBezTo>
                          <a:pt x="10931" y="7025"/>
                          <a:pt x="10383" y="8358"/>
                          <a:pt x="9383" y="9358"/>
                        </a:cubicBezTo>
                        <a:cubicBezTo>
                          <a:pt x="8383" y="10359"/>
                          <a:pt x="7061" y="10918"/>
                          <a:pt x="5644" y="10918"/>
                        </a:cubicBezTo>
                        <a:cubicBezTo>
                          <a:pt x="4323" y="10918"/>
                          <a:pt x="3037" y="10430"/>
                          <a:pt x="2061" y="9537"/>
                        </a:cubicBezTo>
                        <a:cubicBezTo>
                          <a:pt x="2025" y="9504"/>
                          <a:pt x="1987" y="9490"/>
                          <a:pt x="1951" y="9490"/>
                        </a:cubicBezTo>
                        <a:cubicBezTo>
                          <a:pt x="1823" y="9490"/>
                          <a:pt x="1723" y="9673"/>
                          <a:pt x="1834" y="9775"/>
                        </a:cubicBezTo>
                        <a:cubicBezTo>
                          <a:pt x="2882" y="10728"/>
                          <a:pt x="4228" y="11252"/>
                          <a:pt x="5644" y="11252"/>
                        </a:cubicBezTo>
                        <a:cubicBezTo>
                          <a:pt x="7145" y="11252"/>
                          <a:pt x="8562" y="10656"/>
                          <a:pt x="9621" y="9597"/>
                        </a:cubicBezTo>
                        <a:cubicBezTo>
                          <a:pt x="10681" y="8525"/>
                          <a:pt x="11252" y="7108"/>
                          <a:pt x="11252" y="5608"/>
                        </a:cubicBezTo>
                        <a:cubicBezTo>
                          <a:pt x="11252" y="4120"/>
                          <a:pt x="10657" y="2703"/>
                          <a:pt x="9597" y="1631"/>
                        </a:cubicBezTo>
                        <a:cubicBezTo>
                          <a:pt x="8526" y="572"/>
                          <a:pt x="7121" y="0"/>
                          <a:pt x="562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" name="Google Shape;9874;p79">
                    <a:extLst>
                      <a:ext uri="{FF2B5EF4-FFF2-40B4-BE49-F238E27FC236}">
                        <a16:creationId xmlns:a16="http://schemas.microsoft.com/office/drawing/2014/main" id="{9B99A7F9-A9CD-22E5-A2CD-F8AD5BF2A2B6}"/>
                      </a:ext>
                    </a:extLst>
                  </p:cNvPr>
                  <p:cNvSpPr/>
                  <p:nvPr/>
                </p:nvSpPr>
                <p:spPr>
                  <a:xfrm>
                    <a:off x="4991454" y="2067835"/>
                    <a:ext cx="166999" cy="16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47" h="5163" extrusionOk="0">
                        <a:moveTo>
                          <a:pt x="4506" y="706"/>
                        </a:moveTo>
                        <a:lnTo>
                          <a:pt x="3160" y="2861"/>
                        </a:lnTo>
                        <a:lnTo>
                          <a:pt x="2351" y="2075"/>
                        </a:lnTo>
                        <a:lnTo>
                          <a:pt x="4506" y="706"/>
                        </a:lnTo>
                        <a:close/>
                        <a:moveTo>
                          <a:pt x="2113" y="2289"/>
                        </a:moveTo>
                        <a:lnTo>
                          <a:pt x="2922" y="3099"/>
                        </a:lnTo>
                        <a:lnTo>
                          <a:pt x="755" y="4468"/>
                        </a:lnTo>
                        <a:lnTo>
                          <a:pt x="755" y="4468"/>
                        </a:lnTo>
                        <a:lnTo>
                          <a:pt x="2113" y="2289"/>
                        </a:lnTo>
                        <a:close/>
                        <a:moveTo>
                          <a:pt x="5032" y="0"/>
                        </a:moveTo>
                        <a:cubicBezTo>
                          <a:pt x="5004" y="0"/>
                          <a:pt x="4974" y="8"/>
                          <a:pt x="4946" y="27"/>
                        </a:cubicBezTo>
                        <a:lnTo>
                          <a:pt x="2006" y="1896"/>
                        </a:lnTo>
                        <a:cubicBezTo>
                          <a:pt x="1970" y="1908"/>
                          <a:pt x="1934" y="1932"/>
                          <a:pt x="1922" y="1980"/>
                        </a:cubicBezTo>
                        <a:lnTo>
                          <a:pt x="77" y="4909"/>
                        </a:lnTo>
                        <a:cubicBezTo>
                          <a:pt x="1" y="5032"/>
                          <a:pt x="99" y="5163"/>
                          <a:pt x="214" y="5163"/>
                        </a:cubicBezTo>
                        <a:cubicBezTo>
                          <a:pt x="243" y="5163"/>
                          <a:pt x="274" y="5154"/>
                          <a:pt x="303" y="5135"/>
                        </a:cubicBezTo>
                        <a:lnTo>
                          <a:pt x="3232" y="3277"/>
                        </a:lnTo>
                        <a:cubicBezTo>
                          <a:pt x="3280" y="3265"/>
                          <a:pt x="3303" y="3230"/>
                          <a:pt x="3315" y="3182"/>
                        </a:cubicBezTo>
                        <a:lnTo>
                          <a:pt x="5161" y="253"/>
                        </a:lnTo>
                        <a:cubicBezTo>
                          <a:pt x="5247" y="138"/>
                          <a:pt x="5148" y="0"/>
                          <a:pt x="503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" name="Google Shape;9875;p79">
                    <a:extLst>
                      <a:ext uri="{FF2B5EF4-FFF2-40B4-BE49-F238E27FC236}">
                        <a16:creationId xmlns:a16="http://schemas.microsoft.com/office/drawing/2014/main" id="{459BA548-1487-2C2E-8647-E924BE7E9C72}"/>
                      </a:ext>
                    </a:extLst>
                  </p:cNvPr>
                  <p:cNvSpPr/>
                  <p:nvPr/>
                </p:nvSpPr>
                <p:spPr>
                  <a:xfrm>
                    <a:off x="4923789" y="1998578"/>
                    <a:ext cx="302043" cy="30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" h="9502" extrusionOk="0">
                        <a:moveTo>
                          <a:pt x="4727" y="0"/>
                        </a:moveTo>
                        <a:cubicBezTo>
                          <a:pt x="3465" y="0"/>
                          <a:pt x="2274" y="500"/>
                          <a:pt x="1381" y="1405"/>
                        </a:cubicBezTo>
                        <a:cubicBezTo>
                          <a:pt x="488" y="2298"/>
                          <a:pt x="0" y="3489"/>
                          <a:pt x="0" y="4763"/>
                        </a:cubicBezTo>
                        <a:cubicBezTo>
                          <a:pt x="0" y="6049"/>
                          <a:pt x="488" y="7227"/>
                          <a:pt x="1393" y="8120"/>
                        </a:cubicBezTo>
                        <a:cubicBezTo>
                          <a:pt x="2286" y="9013"/>
                          <a:pt x="3477" y="9501"/>
                          <a:pt x="4763" y="9501"/>
                        </a:cubicBezTo>
                        <a:cubicBezTo>
                          <a:pt x="6025" y="9501"/>
                          <a:pt x="7215" y="9013"/>
                          <a:pt x="8108" y="8097"/>
                        </a:cubicBezTo>
                        <a:cubicBezTo>
                          <a:pt x="9001" y="7204"/>
                          <a:pt x="9489" y="6013"/>
                          <a:pt x="9489" y="4739"/>
                        </a:cubicBezTo>
                        <a:cubicBezTo>
                          <a:pt x="9489" y="3620"/>
                          <a:pt x="9096" y="2524"/>
                          <a:pt x="8358" y="1667"/>
                        </a:cubicBezTo>
                        <a:cubicBezTo>
                          <a:pt x="8325" y="1625"/>
                          <a:pt x="8284" y="1607"/>
                          <a:pt x="8243" y="1607"/>
                        </a:cubicBezTo>
                        <a:cubicBezTo>
                          <a:pt x="8124" y="1607"/>
                          <a:pt x="8011" y="1757"/>
                          <a:pt x="8108" y="1881"/>
                        </a:cubicBezTo>
                        <a:cubicBezTo>
                          <a:pt x="8751" y="2620"/>
                          <a:pt x="9108" y="3560"/>
                          <a:pt x="9156" y="4537"/>
                        </a:cubicBezTo>
                        <a:lnTo>
                          <a:pt x="8477" y="4537"/>
                        </a:lnTo>
                        <a:cubicBezTo>
                          <a:pt x="8275" y="4537"/>
                          <a:pt x="8275" y="4870"/>
                          <a:pt x="8477" y="4870"/>
                        </a:cubicBezTo>
                        <a:lnTo>
                          <a:pt x="9156" y="4870"/>
                        </a:lnTo>
                        <a:cubicBezTo>
                          <a:pt x="9120" y="6001"/>
                          <a:pt x="8656" y="7037"/>
                          <a:pt x="7870" y="7847"/>
                        </a:cubicBezTo>
                        <a:cubicBezTo>
                          <a:pt x="7084" y="8632"/>
                          <a:pt x="6037" y="9097"/>
                          <a:pt x="4929" y="9144"/>
                        </a:cubicBezTo>
                        <a:lnTo>
                          <a:pt x="4929" y="8466"/>
                        </a:lnTo>
                        <a:cubicBezTo>
                          <a:pt x="4929" y="8364"/>
                          <a:pt x="4846" y="8314"/>
                          <a:pt x="4763" y="8314"/>
                        </a:cubicBezTo>
                        <a:cubicBezTo>
                          <a:pt x="4679" y="8314"/>
                          <a:pt x="4596" y="8364"/>
                          <a:pt x="4596" y="8466"/>
                        </a:cubicBezTo>
                        <a:lnTo>
                          <a:pt x="4596" y="9144"/>
                        </a:lnTo>
                        <a:cubicBezTo>
                          <a:pt x="3477" y="9097"/>
                          <a:pt x="2441" y="8644"/>
                          <a:pt x="1631" y="7858"/>
                        </a:cubicBezTo>
                        <a:cubicBezTo>
                          <a:pt x="834" y="7061"/>
                          <a:pt x="369" y="6013"/>
                          <a:pt x="345" y="4882"/>
                        </a:cubicBezTo>
                        <a:lnTo>
                          <a:pt x="1012" y="4882"/>
                        </a:lnTo>
                        <a:cubicBezTo>
                          <a:pt x="1215" y="4882"/>
                          <a:pt x="1215" y="4560"/>
                          <a:pt x="1012" y="4560"/>
                        </a:cubicBezTo>
                        <a:lnTo>
                          <a:pt x="345" y="4560"/>
                        </a:lnTo>
                        <a:cubicBezTo>
                          <a:pt x="381" y="3441"/>
                          <a:pt x="834" y="2417"/>
                          <a:pt x="1619" y="1620"/>
                        </a:cubicBezTo>
                        <a:cubicBezTo>
                          <a:pt x="2405" y="834"/>
                          <a:pt x="3453" y="369"/>
                          <a:pt x="4560" y="334"/>
                        </a:cubicBezTo>
                        <a:lnTo>
                          <a:pt x="4560" y="1000"/>
                        </a:lnTo>
                        <a:cubicBezTo>
                          <a:pt x="4560" y="1102"/>
                          <a:pt x="4644" y="1152"/>
                          <a:pt x="4727" y="1152"/>
                        </a:cubicBezTo>
                        <a:cubicBezTo>
                          <a:pt x="4810" y="1152"/>
                          <a:pt x="4894" y="1102"/>
                          <a:pt x="4894" y="1000"/>
                        </a:cubicBezTo>
                        <a:lnTo>
                          <a:pt x="4894" y="334"/>
                        </a:lnTo>
                        <a:cubicBezTo>
                          <a:pt x="5834" y="357"/>
                          <a:pt x="6727" y="691"/>
                          <a:pt x="7465" y="1262"/>
                        </a:cubicBezTo>
                        <a:cubicBezTo>
                          <a:pt x="7510" y="1301"/>
                          <a:pt x="7556" y="1319"/>
                          <a:pt x="7597" y="1319"/>
                        </a:cubicBezTo>
                        <a:cubicBezTo>
                          <a:pt x="7645" y="1319"/>
                          <a:pt x="7684" y="1295"/>
                          <a:pt x="7703" y="1250"/>
                        </a:cubicBezTo>
                        <a:cubicBezTo>
                          <a:pt x="7763" y="1179"/>
                          <a:pt x="7751" y="1072"/>
                          <a:pt x="7680" y="1012"/>
                        </a:cubicBezTo>
                        <a:cubicBezTo>
                          <a:pt x="6834" y="346"/>
                          <a:pt x="5822" y="0"/>
                          <a:pt x="47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1" name="Google Shape;475;p55">
                  <a:extLst>
                    <a:ext uri="{FF2B5EF4-FFF2-40B4-BE49-F238E27FC236}">
                      <a16:creationId xmlns:a16="http://schemas.microsoft.com/office/drawing/2014/main" id="{8912B123-FF47-09CD-653E-93579C4C1FB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924126" y="1419956"/>
                  <a:ext cx="1818952" cy="8025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1pPr>
                  <a:lvl2pPr marL="914400" marR="0" lvl="1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2pPr>
                  <a:lvl3pPr marL="1371600" marR="0" lvl="2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3pPr>
                  <a:lvl4pPr marL="1828800" marR="0" lvl="3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4pPr>
                  <a:lvl5pPr marL="2286000" marR="0" lvl="4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5pPr>
                  <a:lvl6pPr marL="2743200" marR="0" lvl="5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6pPr>
                  <a:lvl7pPr marL="3200400" marR="0" lvl="6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7pPr>
                  <a:lvl8pPr marL="3657600" marR="0" lvl="7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8pPr>
                  <a:lvl9pPr marL="4114800" marR="0" lvl="8" indent="-31750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Didact Gothic"/>
                    <a:buNone/>
                    <a:defRPr sz="1400" b="0" i="0" u="none" strike="noStrike" cap="none">
                      <a:solidFill>
                        <a:schemeClr val="dk1"/>
                      </a:solidFill>
                      <a:latin typeface="Didact Gothic"/>
                      <a:ea typeface="Didact Gothic"/>
                      <a:cs typeface="Didact Gothic"/>
                      <a:sym typeface="Didact Gothic"/>
                    </a:defRPr>
                  </a:lvl9pPr>
                </a:lstStyle>
                <a:p>
                  <a:pPr marL="0" indent="0" algn="r"/>
                  <a:r>
                    <a:rPr lang="en-US" b="1">
                      <a:solidFill>
                        <a:schemeClr val="accent6"/>
                      </a:solidFill>
                    </a:rPr>
                    <a:t>Enhance Campus Climate through Education</a:t>
                  </a:r>
                </a:p>
              </p:txBody>
            </p:sp>
          </p:grpSp>
          <p:sp>
            <p:nvSpPr>
              <p:cNvPr id="65" name="Subtitle 3">
                <a:extLst>
                  <a:ext uri="{FF2B5EF4-FFF2-40B4-BE49-F238E27FC236}">
                    <a16:creationId xmlns:a16="http://schemas.microsoft.com/office/drawing/2014/main" id="{8B295954-0703-24A9-3430-1194E3D3E9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8385" y="901952"/>
                <a:ext cx="1354448" cy="80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9pPr>
              </a:lstStyle>
              <a:p>
                <a:pPr algn="l"/>
                <a:r>
                  <a:rPr lang="en-US" sz="1800">
                    <a:solidFill>
                      <a:srgbClr val="5D1725"/>
                    </a:solidFill>
                  </a:rPr>
                  <a:t>Inclusion</a:t>
                </a:r>
              </a:p>
            </p:txBody>
          </p:sp>
        </p:grpSp>
        <p:sp>
          <p:nvSpPr>
            <p:cNvPr id="66" name="Subtitle 3">
              <a:extLst>
                <a:ext uri="{FF2B5EF4-FFF2-40B4-BE49-F238E27FC236}">
                  <a16:creationId xmlns:a16="http://schemas.microsoft.com/office/drawing/2014/main" id="{6480153B-4E07-950B-27E7-886405822B57}"/>
                </a:ext>
              </a:extLst>
            </p:cNvPr>
            <p:cNvSpPr txBox="1">
              <a:spLocks/>
            </p:cNvSpPr>
            <p:nvPr/>
          </p:nvSpPr>
          <p:spPr>
            <a:xfrm>
              <a:off x="5114865" y="2040421"/>
              <a:ext cx="3355933" cy="8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algn="l"/>
              <a:r>
                <a:rPr lang="en-US" sz="1400" b="0">
                  <a:solidFill>
                    <a:srgbClr val="5D1725"/>
                  </a:solidFill>
                  <a:effectLst/>
                  <a:latin typeface="Didact Gothic" pitchFamily="2" charset="0"/>
                </a:rPr>
                <a:t>	Enhance campus climate through educational and strategic initiatives</a:t>
              </a:r>
              <a:br>
                <a:rPr lang="en-US" sz="1400" b="0">
                  <a:solidFill>
                    <a:srgbClr val="5D1725"/>
                  </a:solidFill>
                  <a:effectLst/>
                  <a:latin typeface="Didact Gothic" pitchFamily="2" charset="0"/>
                </a:rPr>
              </a:br>
              <a:endParaRPr lang="en-US" sz="1400" b="0">
                <a:solidFill>
                  <a:srgbClr val="5D1725"/>
                </a:solidFill>
                <a:latin typeface="Didact Gothic" pitchFamily="2" charset="0"/>
              </a:endParaRPr>
            </a:p>
            <a:p>
              <a:pPr algn="l"/>
              <a:br>
                <a:rPr lang="en-US" sz="1400" b="0">
                  <a:solidFill>
                    <a:srgbClr val="5D1725"/>
                  </a:solidFill>
                  <a:effectLst/>
                  <a:latin typeface="Didact Gothic" pitchFamily="2" charset="0"/>
                </a:rPr>
              </a:br>
              <a:endParaRPr lang="en-US" sz="1400" b="0">
                <a:solidFill>
                  <a:srgbClr val="5D1725"/>
                </a:solidFill>
                <a:latin typeface="Didact Gothic" pitchFamily="2" charset="0"/>
              </a:endParaRPr>
            </a:p>
            <a:p>
              <a:pPr algn="l"/>
              <a:br>
                <a:rPr lang="en-US" b="0">
                  <a:solidFill>
                    <a:srgbClr val="5D1725"/>
                  </a:solidFill>
                  <a:effectLst/>
                  <a:latin typeface="Didact Gothic" pitchFamily="2" charset="0"/>
                </a:rPr>
              </a:br>
              <a:endParaRPr lang="en-US" b="0">
                <a:solidFill>
                  <a:srgbClr val="5D1725"/>
                </a:solidFill>
                <a:latin typeface="Didact Gothic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6E5CE3F-3C47-EDA3-1339-CCDAB19B05C0}"/>
              </a:ext>
            </a:extLst>
          </p:cNvPr>
          <p:cNvGrpSpPr/>
          <p:nvPr/>
        </p:nvGrpSpPr>
        <p:grpSpPr>
          <a:xfrm>
            <a:off x="363020" y="3408193"/>
            <a:ext cx="3355933" cy="1593473"/>
            <a:chOff x="363020" y="3408193"/>
            <a:chExt cx="3355933" cy="159347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64A9F1F-B733-3D28-80FA-08DB3B5E080A}"/>
                </a:ext>
              </a:extLst>
            </p:cNvPr>
            <p:cNvGrpSpPr/>
            <p:nvPr/>
          </p:nvGrpSpPr>
          <p:grpSpPr>
            <a:xfrm>
              <a:off x="849307" y="3408193"/>
              <a:ext cx="2383360" cy="831120"/>
              <a:chOff x="659878" y="1247607"/>
              <a:chExt cx="2383360" cy="831120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AC1A66CE-EC5C-D266-61C9-AA69289FA3A4}"/>
                  </a:ext>
                </a:extLst>
              </p:cNvPr>
              <p:cNvSpPr/>
              <p:nvPr/>
            </p:nvSpPr>
            <p:spPr>
              <a:xfrm>
                <a:off x="659878" y="1263624"/>
                <a:ext cx="2383360" cy="815103"/>
              </a:xfrm>
              <a:prstGeom prst="roundRect">
                <a:avLst/>
              </a:prstGeom>
              <a:solidFill>
                <a:srgbClr val="5D172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oogle Shape;9872;p79">
                <a:extLst>
                  <a:ext uri="{FF2B5EF4-FFF2-40B4-BE49-F238E27FC236}">
                    <a16:creationId xmlns:a16="http://schemas.microsoft.com/office/drawing/2014/main" id="{044E8748-9E89-1020-3579-61EE3120E6A9}"/>
                  </a:ext>
                </a:extLst>
              </p:cNvPr>
              <p:cNvGrpSpPr/>
              <p:nvPr/>
            </p:nvGrpSpPr>
            <p:grpSpPr>
              <a:xfrm>
                <a:off x="739063" y="1345376"/>
                <a:ext cx="705001" cy="652297"/>
                <a:chOff x="4896099" y="1970920"/>
                <a:chExt cx="358155" cy="358123"/>
              </a:xfrm>
              <a:solidFill>
                <a:schemeClr val="accent6"/>
              </a:solidFill>
            </p:grpSpPr>
            <p:sp>
              <p:nvSpPr>
                <p:cNvPr id="51" name="Google Shape;9873;p79">
                  <a:extLst>
                    <a:ext uri="{FF2B5EF4-FFF2-40B4-BE49-F238E27FC236}">
                      <a16:creationId xmlns:a16="http://schemas.microsoft.com/office/drawing/2014/main" id="{E8F872A6-A71E-AED1-47B6-46DFB8638FFA}"/>
                    </a:ext>
                  </a:extLst>
                </p:cNvPr>
                <p:cNvSpPr/>
                <p:nvPr/>
              </p:nvSpPr>
              <p:spPr>
                <a:xfrm>
                  <a:off x="4896099" y="1970920"/>
                  <a:ext cx="358155" cy="358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3" h="11252" extrusionOk="0">
                      <a:moveTo>
                        <a:pt x="5621" y="0"/>
                      </a:moveTo>
                      <a:cubicBezTo>
                        <a:pt x="4109" y="0"/>
                        <a:pt x="2704" y="595"/>
                        <a:pt x="1644" y="1643"/>
                      </a:cubicBezTo>
                      <a:cubicBezTo>
                        <a:pt x="584" y="2715"/>
                        <a:pt x="1" y="4132"/>
                        <a:pt x="1" y="5632"/>
                      </a:cubicBezTo>
                      <a:cubicBezTo>
                        <a:pt x="1" y="6930"/>
                        <a:pt x="465" y="8192"/>
                        <a:pt x="1263" y="9192"/>
                      </a:cubicBezTo>
                      <a:cubicBezTo>
                        <a:pt x="1300" y="9235"/>
                        <a:pt x="1343" y="9252"/>
                        <a:pt x="1386" y="9252"/>
                      </a:cubicBezTo>
                      <a:cubicBezTo>
                        <a:pt x="1509" y="9252"/>
                        <a:pt x="1622" y="9104"/>
                        <a:pt x="1525" y="8989"/>
                      </a:cubicBezTo>
                      <a:cubicBezTo>
                        <a:pt x="751" y="8049"/>
                        <a:pt x="334" y="6858"/>
                        <a:pt x="334" y="5632"/>
                      </a:cubicBezTo>
                      <a:cubicBezTo>
                        <a:pt x="334" y="4227"/>
                        <a:pt x="882" y="2881"/>
                        <a:pt x="1882" y="1881"/>
                      </a:cubicBezTo>
                      <a:cubicBezTo>
                        <a:pt x="2882" y="893"/>
                        <a:pt x="4204" y="322"/>
                        <a:pt x="5621" y="322"/>
                      </a:cubicBezTo>
                      <a:cubicBezTo>
                        <a:pt x="7026" y="322"/>
                        <a:pt x="8371" y="869"/>
                        <a:pt x="9371" y="1869"/>
                      </a:cubicBezTo>
                      <a:cubicBezTo>
                        <a:pt x="10359" y="2870"/>
                        <a:pt x="10931" y="4191"/>
                        <a:pt x="10931" y="5608"/>
                      </a:cubicBezTo>
                      <a:cubicBezTo>
                        <a:pt x="10931" y="7025"/>
                        <a:pt x="10383" y="8358"/>
                        <a:pt x="9383" y="9358"/>
                      </a:cubicBezTo>
                      <a:cubicBezTo>
                        <a:pt x="8383" y="10359"/>
                        <a:pt x="7061" y="10918"/>
                        <a:pt x="5644" y="10918"/>
                      </a:cubicBezTo>
                      <a:cubicBezTo>
                        <a:pt x="4323" y="10918"/>
                        <a:pt x="3037" y="10430"/>
                        <a:pt x="2061" y="9537"/>
                      </a:cubicBezTo>
                      <a:cubicBezTo>
                        <a:pt x="2025" y="9504"/>
                        <a:pt x="1987" y="9490"/>
                        <a:pt x="1951" y="9490"/>
                      </a:cubicBezTo>
                      <a:cubicBezTo>
                        <a:pt x="1823" y="9490"/>
                        <a:pt x="1723" y="9673"/>
                        <a:pt x="1834" y="9775"/>
                      </a:cubicBezTo>
                      <a:cubicBezTo>
                        <a:pt x="2882" y="10728"/>
                        <a:pt x="4228" y="11252"/>
                        <a:pt x="5644" y="11252"/>
                      </a:cubicBezTo>
                      <a:cubicBezTo>
                        <a:pt x="7145" y="11252"/>
                        <a:pt x="8562" y="10656"/>
                        <a:pt x="9621" y="9597"/>
                      </a:cubicBezTo>
                      <a:cubicBezTo>
                        <a:pt x="10681" y="8525"/>
                        <a:pt x="11252" y="7108"/>
                        <a:pt x="11252" y="5608"/>
                      </a:cubicBezTo>
                      <a:cubicBezTo>
                        <a:pt x="11252" y="4120"/>
                        <a:pt x="10657" y="2703"/>
                        <a:pt x="9597" y="1631"/>
                      </a:cubicBezTo>
                      <a:cubicBezTo>
                        <a:pt x="8526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9874;p79">
                  <a:extLst>
                    <a:ext uri="{FF2B5EF4-FFF2-40B4-BE49-F238E27FC236}">
                      <a16:creationId xmlns:a16="http://schemas.microsoft.com/office/drawing/2014/main" id="{CA664E67-278D-B8E0-DA38-ABB980929ADF}"/>
                    </a:ext>
                  </a:extLst>
                </p:cNvPr>
                <p:cNvSpPr/>
                <p:nvPr/>
              </p:nvSpPr>
              <p:spPr>
                <a:xfrm>
                  <a:off x="4991454" y="2067835"/>
                  <a:ext cx="166999" cy="16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7" h="5163" extrusionOk="0">
                      <a:moveTo>
                        <a:pt x="4506" y="706"/>
                      </a:moveTo>
                      <a:lnTo>
                        <a:pt x="3160" y="2861"/>
                      </a:lnTo>
                      <a:lnTo>
                        <a:pt x="2351" y="2075"/>
                      </a:lnTo>
                      <a:lnTo>
                        <a:pt x="4506" y="706"/>
                      </a:lnTo>
                      <a:close/>
                      <a:moveTo>
                        <a:pt x="2113" y="2289"/>
                      </a:moveTo>
                      <a:lnTo>
                        <a:pt x="2922" y="3099"/>
                      </a:lnTo>
                      <a:lnTo>
                        <a:pt x="755" y="4468"/>
                      </a:lnTo>
                      <a:lnTo>
                        <a:pt x="755" y="4468"/>
                      </a:lnTo>
                      <a:lnTo>
                        <a:pt x="2113" y="2289"/>
                      </a:lnTo>
                      <a:close/>
                      <a:moveTo>
                        <a:pt x="5032" y="0"/>
                      </a:moveTo>
                      <a:cubicBezTo>
                        <a:pt x="5004" y="0"/>
                        <a:pt x="4974" y="8"/>
                        <a:pt x="4946" y="27"/>
                      </a:cubicBezTo>
                      <a:lnTo>
                        <a:pt x="2006" y="1896"/>
                      </a:lnTo>
                      <a:cubicBezTo>
                        <a:pt x="1970" y="1908"/>
                        <a:pt x="1934" y="1932"/>
                        <a:pt x="1922" y="1980"/>
                      </a:cubicBezTo>
                      <a:lnTo>
                        <a:pt x="77" y="4909"/>
                      </a:lnTo>
                      <a:cubicBezTo>
                        <a:pt x="1" y="5032"/>
                        <a:pt x="99" y="5163"/>
                        <a:pt x="214" y="5163"/>
                      </a:cubicBezTo>
                      <a:cubicBezTo>
                        <a:pt x="243" y="5163"/>
                        <a:pt x="274" y="5154"/>
                        <a:pt x="303" y="5135"/>
                      </a:cubicBezTo>
                      <a:lnTo>
                        <a:pt x="3232" y="3277"/>
                      </a:lnTo>
                      <a:cubicBezTo>
                        <a:pt x="3280" y="3265"/>
                        <a:pt x="3303" y="3230"/>
                        <a:pt x="3315" y="3182"/>
                      </a:cubicBezTo>
                      <a:lnTo>
                        <a:pt x="5161" y="253"/>
                      </a:lnTo>
                      <a:cubicBezTo>
                        <a:pt x="5247" y="138"/>
                        <a:pt x="5148" y="0"/>
                        <a:pt x="50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9875;p79">
                  <a:extLst>
                    <a:ext uri="{FF2B5EF4-FFF2-40B4-BE49-F238E27FC236}">
                      <a16:creationId xmlns:a16="http://schemas.microsoft.com/office/drawing/2014/main" id="{2C55461A-B20A-6FD7-E439-27867285263B}"/>
                    </a:ext>
                  </a:extLst>
                </p:cNvPr>
                <p:cNvSpPr/>
                <p:nvPr/>
              </p:nvSpPr>
              <p:spPr>
                <a:xfrm>
                  <a:off x="4923789" y="1998578"/>
                  <a:ext cx="302043" cy="30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0" h="9502" extrusionOk="0">
                      <a:moveTo>
                        <a:pt x="4727" y="0"/>
                      </a:moveTo>
                      <a:cubicBezTo>
                        <a:pt x="3465" y="0"/>
                        <a:pt x="2274" y="500"/>
                        <a:pt x="1381" y="1405"/>
                      </a:cubicBezTo>
                      <a:cubicBezTo>
                        <a:pt x="488" y="2298"/>
                        <a:pt x="0" y="3489"/>
                        <a:pt x="0" y="4763"/>
                      </a:cubicBezTo>
                      <a:cubicBezTo>
                        <a:pt x="0" y="6049"/>
                        <a:pt x="488" y="7227"/>
                        <a:pt x="1393" y="8120"/>
                      </a:cubicBezTo>
                      <a:cubicBezTo>
                        <a:pt x="2286" y="9013"/>
                        <a:pt x="3477" y="9501"/>
                        <a:pt x="4763" y="9501"/>
                      </a:cubicBezTo>
                      <a:cubicBezTo>
                        <a:pt x="6025" y="9501"/>
                        <a:pt x="7215" y="9013"/>
                        <a:pt x="8108" y="8097"/>
                      </a:cubicBezTo>
                      <a:cubicBezTo>
                        <a:pt x="9001" y="7204"/>
                        <a:pt x="9489" y="6013"/>
                        <a:pt x="9489" y="4739"/>
                      </a:cubicBezTo>
                      <a:cubicBezTo>
                        <a:pt x="9489" y="3620"/>
                        <a:pt x="9096" y="2524"/>
                        <a:pt x="8358" y="1667"/>
                      </a:cubicBezTo>
                      <a:cubicBezTo>
                        <a:pt x="8325" y="1625"/>
                        <a:pt x="8284" y="1607"/>
                        <a:pt x="8243" y="1607"/>
                      </a:cubicBezTo>
                      <a:cubicBezTo>
                        <a:pt x="8124" y="1607"/>
                        <a:pt x="8011" y="1757"/>
                        <a:pt x="8108" y="1881"/>
                      </a:cubicBezTo>
                      <a:cubicBezTo>
                        <a:pt x="8751" y="2620"/>
                        <a:pt x="9108" y="3560"/>
                        <a:pt x="9156" y="4537"/>
                      </a:cubicBezTo>
                      <a:lnTo>
                        <a:pt x="8477" y="4537"/>
                      </a:lnTo>
                      <a:cubicBezTo>
                        <a:pt x="8275" y="4537"/>
                        <a:pt x="8275" y="4870"/>
                        <a:pt x="8477" y="4870"/>
                      </a:cubicBezTo>
                      <a:lnTo>
                        <a:pt x="9156" y="4870"/>
                      </a:lnTo>
                      <a:cubicBezTo>
                        <a:pt x="9120" y="6001"/>
                        <a:pt x="8656" y="7037"/>
                        <a:pt x="7870" y="7847"/>
                      </a:cubicBezTo>
                      <a:cubicBezTo>
                        <a:pt x="7084" y="8632"/>
                        <a:pt x="6037" y="9097"/>
                        <a:pt x="4929" y="9144"/>
                      </a:cubicBezTo>
                      <a:lnTo>
                        <a:pt x="4929" y="8466"/>
                      </a:lnTo>
                      <a:cubicBezTo>
                        <a:pt x="4929" y="8364"/>
                        <a:pt x="4846" y="8314"/>
                        <a:pt x="4763" y="8314"/>
                      </a:cubicBezTo>
                      <a:cubicBezTo>
                        <a:pt x="4679" y="8314"/>
                        <a:pt x="4596" y="8364"/>
                        <a:pt x="4596" y="8466"/>
                      </a:cubicBezTo>
                      <a:lnTo>
                        <a:pt x="4596" y="9144"/>
                      </a:lnTo>
                      <a:cubicBezTo>
                        <a:pt x="3477" y="9097"/>
                        <a:pt x="2441" y="8644"/>
                        <a:pt x="1631" y="7858"/>
                      </a:cubicBezTo>
                      <a:cubicBezTo>
                        <a:pt x="834" y="7061"/>
                        <a:pt x="369" y="6013"/>
                        <a:pt x="345" y="4882"/>
                      </a:cubicBezTo>
                      <a:lnTo>
                        <a:pt x="1012" y="4882"/>
                      </a:lnTo>
                      <a:cubicBezTo>
                        <a:pt x="1215" y="4882"/>
                        <a:pt x="1215" y="4560"/>
                        <a:pt x="1012" y="4560"/>
                      </a:cubicBezTo>
                      <a:lnTo>
                        <a:pt x="345" y="4560"/>
                      </a:lnTo>
                      <a:cubicBezTo>
                        <a:pt x="381" y="3441"/>
                        <a:pt x="834" y="2417"/>
                        <a:pt x="1619" y="1620"/>
                      </a:cubicBezTo>
                      <a:cubicBezTo>
                        <a:pt x="2405" y="834"/>
                        <a:pt x="3453" y="369"/>
                        <a:pt x="4560" y="334"/>
                      </a:cubicBezTo>
                      <a:lnTo>
                        <a:pt x="4560" y="1000"/>
                      </a:lnTo>
                      <a:cubicBezTo>
                        <a:pt x="4560" y="1102"/>
                        <a:pt x="4644" y="1152"/>
                        <a:pt x="4727" y="1152"/>
                      </a:cubicBezTo>
                      <a:cubicBezTo>
                        <a:pt x="4810" y="1152"/>
                        <a:pt x="4894" y="1102"/>
                        <a:pt x="4894" y="1000"/>
                      </a:cubicBezTo>
                      <a:lnTo>
                        <a:pt x="4894" y="334"/>
                      </a:lnTo>
                      <a:cubicBezTo>
                        <a:pt x="5834" y="357"/>
                        <a:pt x="6727" y="691"/>
                        <a:pt x="7465" y="1262"/>
                      </a:cubicBezTo>
                      <a:cubicBezTo>
                        <a:pt x="7510" y="1301"/>
                        <a:pt x="7556" y="1319"/>
                        <a:pt x="7597" y="1319"/>
                      </a:cubicBezTo>
                      <a:cubicBezTo>
                        <a:pt x="7645" y="1319"/>
                        <a:pt x="7684" y="1295"/>
                        <a:pt x="7703" y="1250"/>
                      </a:cubicBezTo>
                      <a:cubicBezTo>
                        <a:pt x="7763" y="1179"/>
                        <a:pt x="7751" y="1072"/>
                        <a:pt x="7680" y="1012"/>
                      </a:cubicBezTo>
                      <a:cubicBezTo>
                        <a:pt x="6834" y="346"/>
                        <a:pt x="5822" y="0"/>
                        <a:pt x="47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" name="Google Shape;475;p55">
                <a:extLst>
                  <a:ext uri="{FF2B5EF4-FFF2-40B4-BE49-F238E27FC236}">
                    <a16:creationId xmlns:a16="http://schemas.microsoft.com/office/drawing/2014/main" id="{06F61022-5D7E-9B36-A9EC-CD1091A619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2973" y="1247607"/>
                <a:ext cx="1818952" cy="802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Didact Gothic"/>
                  <a:buNone/>
                  <a:defRPr sz="1400" b="0" i="0" u="none" strike="noStrike" cap="none">
                    <a:solidFill>
                      <a:schemeClr val="dk1"/>
                    </a:solidFill>
                    <a:latin typeface="Didact Gothic"/>
                    <a:ea typeface="Didact Gothic"/>
                    <a:cs typeface="Didact Gothic"/>
                    <a:sym typeface="Didact Gothic"/>
                  </a:defRPr>
                </a:lvl9pPr>
              </a:lstStyle>
              <a:p>
                <a:pPr marL="0" indent="0" algn="r"/>
                <a:r>
                  <a:rPr lang="en-US" b="1">
                    <a:solidFill>
                      <a:schemeClr val="accent6"/>
                    </a:solidFill>
                  </a:rPr>
                  <a:t>Recruit &amp; Retain Diverse Faculty &amp; Staff</a:t>
                </a:r>
              </a:p>
            </p:txBody>
          </p:sp>
        </p:grpSp>
        <p:sp>
          <p:nvSpPr>
            <p:cNvPr id="73" name="Subtitle 3">
              <a:extLst>
                <a:ext uri="{FF2B5EF4-FFF2-40B4-BE49-F238E27FC236}">
                  <a16:creationId xmlns:a16="http://schemas.microsoft.com/office/drawing/2014/main" id="{91088456-2269-564D-D0EF-C187BD1B3E23}"/>
                </a:ext>
              </a:extLst>
            </p:cNvPr>
            <p:cNvSpPr txBox="1">
              <a:spLocks/>
            </p:cNvSpPr>
            <p:nvPr/>
          </p:nvSpPr>
          <p:spPr>
            <a:xfrm>
              <a:off x="363020" y="4199166"/>
              <a:ext cx="3355933" cy="8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algn="l"/>
              <a:r>
                <a:rPr lang="en-US" b="0">
                  <a:solidFill>
                    <a:srgbClr val="5D1725"/>
                  </a:solidFill>
                  <a:effectLst/>
                  <a:latin typeface="Didact Gothic" pitchFamily="2" charset="0"/>
                </a:rPr>
                <a:t>	Bolster the identification, retention and promotion of diverse faculty, staff and administration</a:t>
              </a:r>
              <a:br>
                <a:rPr lang="en-US" b="0">
                  <a:solidFill>
                    <a:srgbClr val="5D1725"/>
                  </a:solidFill>
                  <a:effectLst/>
                  <a:latin typeface="Didact Gothic" pitchFamily="2" charset="0"/>
                </a:rPr>
              </a:br>
              <a:endParaRPr lang="en-US" b="0">
                <a:solidFill>
                  <a:srgbClr val="5D1725"/>
                </a:solidFill>
                <a:latin typeface="Didact Gothic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987611-000C-1DFC-E99B-391022544110}"/>
              </a:ext>
            </a:extLst>
          </p:cNvPr>
          <p:cNvGrpSpPr/>
          <p:nvPr/>
        </p:nvGrpSpPr>
        <p:grpSpPr>
          <a:xfrm>
            <a:off x="5093378" y="2964975"/>
            <a:ext cx="3355933" cy="1972437"/>
            <a:chOff x="5093378" y="2964975"/>
            <a:chExt cx="3355933" cy="1972437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D0628589-9DCA-1844-CE79-CD5B3E068898}"/>
                </a:ext>
              </a:extLst>
            </p:cNvPr>
            <p:cNvSpPr/>
            <p:nvPr/>
          </p:nvSpPr>
          <p:spPr>
            <a:xfrm>
              <a:off x="5606147" y="3343017"/>
              <a:ext cx="2383360" cy="815103"/>
            </a:xfrm>
            <a:prstGeom prst="roundRect">
              <a:avLst/>
            </a:prstGeom>
            <a:solidFill>
              <a:srgbClr val="5D17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4AC5B81-4457-13BF-0C3B-CB8C47B258DD}"/>
                </a:ext>
              </a:extLst>
            </p:cNvPr>
            <p:cNvGrpSpPr/>
            <p:nvPr/>
          </p:nvGrpSpPr>
          <p:grpSpPr>
            <a:xfrm>
              <a:off x="5685332" y="3424769"/>
              <a:ext cx="705001" cy="652297"/>
              <a:chOff x="3534406" y="745192"/>
              <a:chExt cx="705001" cy="652297"/>
            </a:xfrm>
          </p:grpSpPr>
          <p:sp>
            <p:nvSpPr>
              <p:cNvPr id="69" name="Google Shape;9873;p79">
                <a:extLst>
                  <a:ext uri="{FF2B5EF4-FFF2-40B4-BE49-F238E27FC236}">
                    <a16:creationId xmlns:a16="http://schemas.microsoft.com/office/drawing/2014/main" id="{C38CE2D6-F5DA-54F6-878F-9FCE5B05F43E}"/>
                  </a:ext>
                </a:extLst>
              </p:cNvPr>
              <p:cNvSpPr/>
              <p:nvPr/>
            </p:nvSpPr>
            <p:spPr>
              <a:xfrm>
                <a:off x="3534406" y="745192"/>
                <a:ext cx="705001" cy="652297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11252" extrusionOk="0">
                    <a:moveTo>
                      <a:pt x="5621" y="0"/>
                    </a:moveTo>
                    <a:cubicBezTo>
                      <a:pt x="4109" y="0"/>
                      <a:pt x="2704" y="595"/>
                      <a:pt x="1644" y="1643"/>
                    </a:cubicBezTo>
                    <a:cubicBezTo>
                      <a:pt x="584" y="2715"/>
                      <a:pt x="1" y="4132"/>
                      <a:pt x="1" y="5632"/>
                    </a:cubicBezTo>
                    <a:cubicBezTo>
                      <a:pt x="1" y="6930"/>
                      <a:pt x="465" y="8192"/>
                      <a:pt x="1263" y="9192"/>
                    </a:cubicBezTo>
                    <a:cubicBezTo>
                      <a:pt x="1300" y="9235"/>
                      <a:pt x="1343" y="9252"/>
                      <a:pt x="1386" y="9252"/>
                    </a:cubicBezTo>
                    <a:cubicBezTo>
                      <a:pt x="1509" y="9252"/>
                      <a:pt x="1622" y="9104"/>
                      <a:pt x="1525" y="8989"/>
                    </a:cubicBezTo>
                    <a:cubicBezTo>
                      <a:pt x="751" y="8049"/>
                      <a:pt x="334" y="6858"/>
                      <a:pt x="334" y="5632"/>
                    </a:cubicBezTo>
                    <a:cubicBezTo>
                      <a:pt x="334" y="4227"/>
                      <a:pt x="882" y="2881"/>
                      <a:pt x="1882" y="1881"/>
                    </a:cubicBezTo>
                    <a:cubicBezTo>
                      <a:pt x="2882" y="893"/>
                      <a:pt x="4204" y="322"/>
                      <a:pt x="5621" y="322"/>
                    </a:cubicBezTo>
                    <a:cubicBezTo>
                      <a:pt x="7026" y="322"/>
                      <a:pt x="8371" y="869"/>
                      <a:pt x="9371" y="1869"/>
                    </a:cubicBezTo>
                    <a:cubicBezTo>
                      <a:pt x="10359" y="2870"/>
                      <a:pt x="10931" y="4191"/>
                      <a:pt x="10931" y="5608"/>
                    </a:cubicBezTo>
                    <a:cubicBezTo>
                      <a:pt x="10931" y="7025"/>
                      <a:pt x="10383" y="8358"/>
                      <a:pt x="9383" y="9358"/>
                    </a:cubicBezTo>
                    <a:cubicBezTo>
                      <a:pt x="8383" y="10359"/>
                      <a:pt x="7061" y="10918"/>
                      <a:pt x="5644" y="10918"/>
                    </a:cubicBezTo>
                    <a:cubicBezTo>
                      <a:pt x="4323" y="10918"/>
                      <a:pt x="3037" y="10430"/>
                      <a:pt x="2061" y="9537"/>
                    </a:cubicBezTo>
                    <a:cubicBezTo>
                      <a:pt x="2025" y="9504"/>
                      <a:pt x="1987" y="9490"/>
                      <a:pt x="1951" y="9490"/>
                    </a:cubicBezTo>
                    <a:cubicBezTo>
                      <a:pt x="1823" y="9490"/>
                      <a:pt x="1723" y="9673"/>
                      <a:pt x="1834" y="9775"/>
                    </a:cubicBezTo>
                    <a:cubicBezTo>
                      <a:pt x="2882" y="10728"/>
                      <a:pt x="4228" y="11252"/>
                      <a:pt x="5644" y="11252"/>
                    </a:cubicBezTo>
                    <a:cubicBezTo>
                      <a:pt x="7145" y="11252"/>
                      <a:pt x="8562" y="10656"/>
                      <a:pt x="9621" y="9597"/>
                    </a:cubicBezTo>
                    <a:cubicBezTo>
                      <a:pt x="10681" y="8525"/>
                      <a:pt x="11252" y="7108"/>
                      <a:pt x="11252" y="5608"/>
                    </a:cubicBezTo>
                    <a:cubicBezTo>
                      <a:pt x="11252" y="4120"/>
                      <a:pt x="10657" y="2703"/>
                      <a:pt x="9597" y="1631"/>
                    </a:cubicBezTo>
                    <a:cubicBezTo>
                      <a:pt x="8526" y="572"/>
                      <a:pt x="7121" y="0"/>
                      <a:pt x="5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874;p79">
                <a:extLst>
                  <a:ext uri="{FF2B5EF4-FFF2-40B4-BE49-F238E27FC236}">
                    <a16:creationId xmlns:a16="http://schemas.microsoft.com/office/drawing/2014/main" id="{E90F8B4F-14CA-F4EE-4DD7-A9CB4FE7E549}"/>
                  </a:ext>
                </a:extLst>
              </p:cNvPr>
              <p:cNvSpPr/>
              <p:nvPr/>
            </p:nvSpPr>
            <p:spPr>
              <a:xfrm>
                <a:off x="3722105" y="921716"/>
                <a:ext cx="328725" cy="299307"/>
              </a:xfrm>
              <a:custGeom>
                <a:avLst/>
                <a:gdLst/>
                <a:ahLst/>
                <a:cxnLst/>
                <a:rect l="l" t="t" r="r" b="b"/>
                <a:pathLst>
                  <a:path w="5247" h="5163" extrusionOk="0">
                    <a:moveTo>
                      <a:pt x="4506" y="706"/>
                    </a:moveTo>
                    <a:lnTo>
                      <a:pt x="3160" y="2861"/>
                    </a:lnTo>
                    <a:lnTo>
                      <a:pt x="2351" y="2075"/>
                    </a:lnTo>
                    <a:lnTo>
                      <a:pt x="4506" y="706"/>
                    </a:lnTo>
                    <a:close/>
                    <a:moveTo>
                      <a:pt x="2113" y="2289"/>
                    </a:moveTo>
                    <a:lnTo>
                      <a:pt x="2922" y="3099"/>
                    </a:lnTo>
                    <a:lnTo>
                      <a:pt x="755" y="4468"/>
                    </a:lnTo>
                    <a:lnTo>
                      <a:pt x="755" y="4468"/>
                    </a:lnTo>
                    <a:lnTo>
                      <a:pt x="2113" y="2289"/>
                    </a:lnTo>
                    <a:close/>
                    <a:moveTo>
                      <a:pt x="5032" y="0"/>
                    </a:moveTo>
                    <a:cubicBezTo>
                      <a:pt x="5004" y="0"/>
                      <a:pt x="4974" y="8"/>
                      <a:pt x="4946" y="27"/>
                    </a:cubicBezTo>
                    <a:lnTo>
                      <a:pt x="2006" y="1896"/>
                    </a:lnTo>
                    <a:cubicBezTo>
                      <a:pt x="1970" y="1908"/>
                      <a:pt x="1934" y="1932"/>
                      <a:pt x="1922" y="1980"/>
                    </a:cubicBezTo>
                    <a:lnTo>
                      <a:pt x="77" y="4909"/>
                    </a:lnTo>
                    <a:cubicBezTo>
                      <a:pt x="1" y="5032"/>
                      <a:pt x="99" y="5163"/>
                      <a:pt x="214" y="5163"/>
                    </a:cubicBezTo>
                    <a:cubicBezTo>
                      <a:pt x="243" y="5163"/>
                      <a:pt x="274" y="5154"/>
                      <a:pt x="303" y="5135"/>
                    </a:cubicBezTo>
                    <a:lnTo>
                      <a:pt x="3232" y="3277"/>
                    </a:lnTo>
                    <a:cubicBezTo>
                      <a:pt x="3280" y="3265"/>
                      <a:pt x="3303" y="3230"/>
                      <a:pt x="3315" y="3182"/>
                    </a:cubicBezTo>
                    <a:lnTo>
                      <a:pt x="5161" y="253"/>
                    </a:lnTo>
                    <a:cubicBezTo>
                      <a:pt x="5247" y="138"/>
                      <a:pt x="5148" y="0"/>
                      <a:pt x="50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875;p79">
                <a:extLst>
                  <a:ext uri="{FF2B5EF4-FFF2-40B4-BE49-F238E27FC236}">
                    <a16:creationId xmlns:a16="http://schemas.microsoft.com/office/drawing/2014/main" id="{76102F9A-AD28-1C7A-4998-E6AC2C2DA1E8}"/>
                  </a:ext>
                </a:extLst>
              </p:cNvPr>
              <p:cNvSpPr/>
              <p:nvPr/>
            </p:nvSpPr>
            <p:spPr>
              <a:xfrm>
                <a:off x="3588912" y="795569"/>
                <a:ext cx="594549" cy="550847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9502" extrusionOk="0">
                    <a:moveTo>
                      <a:pt x="4727" y="0"/>
                    </a:moveTo>
                    <a:cubicBezTo>
                      <a:pt x="3465" y="0"/>
                      <a:pt x="2274" y="500"/>
                      <a:pt x="1381" y="1405"/>
                    </a:cubicBezTo>
                    <a:cubicBezTo>
                      <a:pt x="488" y="2298"/>
                      <a:pt x="0" y="3489"/>
                      <a:pt x="0" y="4763"/>
                    </a:cubicBezTo>
                    <a:cubicBezTo>
                      <a:pt x="0" y="6049"/>
                      <a:pt x="488" y="7227"/>
                      <a:pt x="1393" y="8120"/>
                    </a:cubicBezTo>
                    <a:cubicBezTo>
                      <a:pt x="2286" y="9013"/>
                      <a:pt x="3477" y="9501"/>
                      <a:pt x="4763" y="9501"/>
                    </a:cubicBezTo>
                    <a:cubicBezTo>
                      <a:pt x="6025" y="9501"/>
                      <a:pt x="7215" y="9013"/>
                      <a:pt x="8108" y="8097"/>
                    </a:cubicBezTo>
                    <a:cubicBezTo>
                      <a:pt x="9001" y="7204"/>
                      <a:pt x="9489" y="6013"/>
                      <a:pt x="9489" y="4739"/>
                    </a:cubicBezTo>
                    <a:cubicBezTo>
                      <a:pt x="9489" y="3620"/>
                      <a:pt x="9096" y="2524"/>
                      <a:pt x="8358" y="1667"/>
                    </a:cubicBezTo>
                    <a:cubicBezTo>
                      <a:pt x="8325" y="1625"/>
                      <a:pt x="8284" y="1607"/>
                      <a:pt x="8243" y="1607"/>
                    </a:cubicBezTo>
                    <a:cubicBezTo>
                      <a:pt x="8124" y="1607"/>
                      <a:pt x="8011" y="1757"/>
                      <a:pt x="8108" y="1881"/>
                    </a:cubicBezTo>
                    <a:cubicBezTo>
                      <a:pt x="8751" y="2620"/>
                      <a:pt x="9108" y="3560"/>
                      <a:pt x="9156" y="4537"/>
                    </a:cubicBezTo>
                    <a:lnTo>
                      <a:pt x="8477" y="4537"/>
                    </a:lnTo>
                    <a:cubicBezTo>
                      <a:pt x="8275" y="4537"/>
                      <a:pt x="8275" y="4870"/>
                      <a:pt x="8477" y="4870"/>
                    </a:cubicBezTo>
                    <a:lnTo>
                      <a:pt x="9156" y="4870"/>
                    </a:lnTo>
                    <a:cubicBezTo>
                      <a:pt x="9120" y="6001"/>
                      <a:pt x="8656" y="7037"/>
                      <a:pt x="7870" y="7847"/>
                    </a:cubicBezTo>
                    <a:cubicBezTo>
                      <a:pt x="7084" y="8632"/>
                      <a:pt x="6037" y="9097"/>
                      <a:pt x="4929" y="9144"/>
                    </a:cubicBezTo>
                    <a:lnTo>
                      <a:pt x="4929" y="8466"/>
                    </a:lnTo>
                    <a:cubicBezTo>
                      <a:pt x="4929" y="8364"/>
                      <a:pt x="4846" y="8314"/>
                      <a:pt x="4763" y="8314"/>
                    </a:cubicBezTo>
                    <a:cubicBezTo>
                      <a:pt x="4679" y="8314"/>
                      <a:pt x="4596" y="8364"/>
                      <a:pt x="4596" y="8466"/>
                    </a:cubicBezTo>
                    <a:lnTo>
                      <a:pt x="4596" y="9144"/>
                    </a:lnTo>
                    <a:cubicBezTo>
                      <a:pt x="3477" y="9097"/>
                      <a:pt x="2441" y="8644"/>
                      <a:pt x="1631" y="7858"/>
                    </a:cubicBezTo>
                    <a:cubicBezTo>
                      <a:pt x="834" y="7061"/>
                      <a:pt x="369" y="6013"/>
                      <a:pt x="345" y="4882"/>
                    </a:cubicBezTo>
                    <a:lnTo>
                      <a:pt x="1012" y="4882"/>
                    </a:lnTo>
                    <a:cubicBezTo>
                      <a:pt x="1215" y="4882"/>
                      <a:pt x="1215" y="4560"/>
                      <a:pt x="1012" y="4560"/>
                    </a:cubicBezTo>
                    <a:lnTo>
                      <a:pt x="345" y="4560"/>
                    </a:lnTo>
                    <a:cubicBezTo>
                      <a:pt x="381" y="3441"/>
                      <a:pt x="834" y="2417"/>
                      <a:pt x="1619" y="1620"/>
                    </a:cubicBezTo>
                    <a:cubicBezTo>
                      <a:pt x="2405" y="834"/>
                      <a:pt x="3453" y="369"/>
                      <a:pt x="4560" y="334"/>
                    </a:cubicBezTo>
                    <a:lnTo>
                      <a:pt x="4560" y="1000"/>
                    </a:lnTo>
                    <a:cubicBezTo>
                      <a:pt x="4560" y="1102"/>
                      <a:pt x="4644" y="1152"/>
                      <a:pt x="4727" y="1152"/>
                    </a:cubicBezTo>
                    <a:cubicBezTo>
                      <a:pt x="4810" y="1152"/>
                      <a:pt x="4894" y="1102"/>
                      <a:pt x="4894" y="1000"/>
                    </a:cubicBezTo>
                    <a:lnTo>
                      <a:pt x="4894" y="334"/>
                    </a:lnTo>
                    <a:cubicBezTo>
                      <a:pt x="5834" y="357"/>
                      <a:pt x="6727" y="691"/>
                      <a:pt x="7465" y="1262"/>
                    </a:cubicBezTo>
                    <a:cubicBezTo>
                      <a:pt x="7510" y="1301"/>
                      <a:pt x="7556" y="1319"/>
                      <a:pt x="7597" y="1319"/>
                    </a:cubicBezTo>
                    <a:cubicBezTo>
                      <a:pt x="7645" y="1319"/>
                      <a:pt x="7684" y="1295"/>
                      <a:pt x="7703" y="1250"/>
                    </a:cubicBezTo>
                    <a:cubicBezTo>
                      <a:pt x="7763" y="1179"/>
                      <a:pt x="7751" y="1072"/>
                      <a:pt x="7680" y="1012"/>
                    </a:cubicBezTo>
                    <a:cubicBezTo>
                      <a:pt x="6834" y="346"/>
                      <a:pt x="5822" y="0"/>
                      <a:pt x="47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" name="Google Shape;475;p55">
              <a:extLst>
                <a:ext uri="{FF2B5EF4-FFF2-40B4-BE49-F238E27FC236}">
                  <a16:creationId xmlns:a16="http://schemas.microsoft.com/office/drawing/2014/main" id="{1C6A3CC9-DE4A-4480-7C4A-53D0B0EC93B4}"/>
                </a:ext>
              </a:extLst>
            </p:cNvPr>
            <p:cNvSpPr txBox="1">
              <a:spLocks/>
            </p:cNvSpPr>
            <p:nvPr/>
          </p:nvSpPr>
          <p:spPr>
            <a:xfrm>
              <a:off x="6060666" y="3327000"/>
              <a:ext cx="1862022" cy="802501"/>
            </a:xfrm>
            <a:prstGeom prst="rect">
              <a:avLst/>
            </a:prstGeom>
            <a:noFill/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/>
              <a:r>
                <a:rPr lang="en-US">
                  <a:solidFill>
                    <a:schemeClr val="accent6"/>
                  </a:solidFill>
                </a:rPr>
                <a:t>Retain &amp; Graduate </a:t>
              </a:r>
            </a:p>
            <a:p>
              <a:pPr algn="r"/>
              <a:r>
                <a:rPr lang="en-US">
                  <a:solidFill>
                    <a:schemeClr val="accent6"/>
                  </a:solidFill>
                </a:rPr>
                <a:t>	a Diverse Student Body</a:t>
              </a:r>
            </a:p>
          </p:txBody>
        </p:sp>
        <p:sp>
          <p:nvSpPr>
            <p:cNvPr id="74" name="Subtitle 3">
              <a:extLst>
                <a:ext uri="{FF2B5EF4-FFF2-40B4-BE49-F238E27FC236}">
                  <a16:creationId xmlns:a16="http://schemas.microsoft.com/office/drawing/2014/main" id="{A2D0F596-E92E-A383-EAD1-5F98D4C6E482}"/>
                </a:ext>
              </a:extLst>
            </p:cNvPr>
            <p:cNvSpPr txBox="1">
              <a:spLocks/>
            </p:cNvSpPr>
            <p:nvPr/>
          </p:nvSpPr>
          <p:spPr>
            <a:xfrm>
              <a:off x="5454696" y="2964975"/>
              <a:ext cx="1391899" cy="8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algn="l"/>
              <a:r>
                <a:rPr lang="en-US" sz="1800">
                  <a:solidFill>
                    <a:srgbClr val="5D1725"/>
                  </a:solidFill>
                </a:rPr>
                <a:t>Belonging</a:t>
              </a:r>
            </a:p>
          </p:txBody>
        </p:sp>
        <p:sp>
          <p:nvSpPr>
            <p:cNvPr id="75" name="Subtitle 3">
              <a:extLst>
                <a:ext uri="{FF2B5EF4-FFF2-40B4-BE49-F238E27FC236}">
                  <a16:creationId xmlns:a16="http://schemas.microsoft.com/office/drawing/2014/main" id="{E4D8619B-F9EB-2EB9-99F2-196C83938938}"/>
                </a:ext>
              </a:extLst>
            </p:cNvPr>
            <p:cNvSpPr txBox="1">
              <a:spLocks/>
            </p:cNvSpPr>
            <p:nvPr/>
          </p:nvSpPr>
          <p:spPr>
            <a:xfrm>
              <a:off x="5093378" y="4134912"/>
              <a:ext cx="3355933" cy="8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Didact Gothic"/>
                <a:buNone/>
                <a:defRPr sz="14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pPr algn="l"/>
              <a:r>
                <a:rPr lang="en-US" b="0">
                  <a:solidFill>
                    <a:srgbClr val="5D1725"/>
                  </a:solidFill>
                  <a:effectLst/>
                  <a:latin typeface="Didact Gothic" pitchFamily="2" charset="0"/>
                </a:rPr>
                <a:t>	</a:t>
              </a:r>
              <a:r>
                <a:rPr lang="en-US" sz="1400" b="0">
                  <a:solidFill>
                    <a:srgbClr val="5D1725"/>
                  </a:solidFill>
                  <a:effectLst/>
                  <a:latin typeface="Didact Gothic" pitchFamily="2" charset="0"/>
                </a:rPr>
                <a:t>Compliment institutional efforts to identify, attract, retain, and graduate a diverse student body</a:t>
              </a:r>
              <a:br>
                <a:rPr lang="en-US" sz="1400" b="0">
                  <a:solidFill>
                    <a:srgbClr val="5D1725"/>
                  </a:solidFill>
                  <a:effectLst/>
                  <a:latin typeface="Didact Gothic" pitchFamily="2" charset="0"/>
                </a:rPr>
              </a:br>
              <a:endParaRPr lang="en-US" sz="1400" b="0">
                <a:solidFill>
                  <a:srgbClr val="5D1725"/>
                </a:solidFill>
                <a:latin typeface="Didact Gothic" pitchFamily="2" charset="0"/>
              </a:endParaRPr>
            </a:p>
            <a:p>
              <a:pPr algn="l"/>
              <a:br>
                <a:rPr lang="en-US" b="0">
                  <a:solidFill>
                    <a:srgbClr val="5D1725"/>
                  </a:solidFill>
                  <a:effectLst/>
                  <a:latin typeface="Didact Gothic" pitchFamily="2" charset="0"/>
                </a:rPr>
              </a:br>
              <a:endParaRPr lang="en-US" b="0">
                <a:solidFill>
                  <a:srgbClr val="5D1725"/>
                </a:solidFill>
                <a:latin typeface="Didact Gothic" pitchFamily="2" charset="0"/>
              </a:endParaRPr>
            </a:p>
          </p:txBody>
        </p:sp>
      </p:grpSp>
      <p:sp>
        <p:nvSpPr>
          <p:cNvPr id="76" name="Google Shape;342;p48">
            <a:extLst>
              <a:ext uri="{FF2B5EF4-FFF2-40B4-BE49-F238E27FC236}">
                <a16:creationId xmlns:a16="http://schemas.microsoft.com/office/drawing/2014/main" id="{9B7E3DAF-86A9-1988-5F93-AFD6C4CDB29A}"/>
              </a:ext>
            </a:extLst>
          </p:cNvPr>
          <p:cNvSpPr txBox="1">
            <a:spLocks/>
          </p:cNvSpPr>
          <p:nvPr/>
        </p:nvSpPr>
        <p:spPr>
          <a:xfrm>
            <a:off x="1085451" y="148598"/>
            <a:ext cx="6376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>
                <a:solidFill>
                  <a:srgbClr val="5D1725"/>
                </a:solidFill>
                <a:latin typeface="Didact Gothic" pitchFamily="2" charset="0"/>
              </a:rPr>
              <a:t>Fulfilling Our Mission</a:t>
            </a:r>
            <a:endParaRPr lang="en-US" sz="3600" b="1">
              <a:solidFill>
                <a:srgbClr val="5D1725"/>
              </a:solidFill>
              <a:latin typeface="Didact 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84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1"/>
          <p:cNvSpPr txBox="1">
            <a:spLocks noGrp="1"/>
          </p:cNvSpPr>
          <p:nvPr>
            <p:ph type="title"/>
          </p:nvPr>
        </p:nvSpPr>
        <p:spPr>
          <a:xfrm>
            <a:off x="379415" y="2571750"/>
            <a:ext cx="2788846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Holmes Cultural Diversity Center</a:t>
            </a:r>
            <a:endParaRPr sz="2400"/>
          </a:p>
        </p:txBody>
      </p:sp>
      <p:sp>
        <p:nvSpPr>
          <p:cNvPr id="632" name="Google Shape;632;p61"/>
          <p:cNvSpPr txBox="1">
            <a:spLocks noGrp="1"/>
          </p:cNvSpPr>
          <p:nvPr>
            <p:ph type="title" idx="4"/>
          </p:nvPr>
        </p:nvSpPr>
        <p:spPr>
          <a:xfrm>
            <a:off x="3411881" y="2571750"/>
            <a:ext cx="24174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Office of Inclusive Excellence</a:t>
            </a:r>
            <a:endParaRPr sz="2400"/>
          </a:p>
        </p:txBody>
      </p:sp>
      <p:sp>
        <p:nvSpPr>
          <p:cNvPr id="633" name="Google Shape;633;p61"/>
          <p:cNvSpPr txBox="1">
            <a:spLocks noGrp="1"/>
          </p:cNvSpPr>
          <p:nvPr>
            <p:ph type="title" idx="5"/>
          </p:nvPr>
        </p:nvSpPr>
        <p:spPr>
          <a:xfrm>
            <a:off x="6138301" y="2468125"/>
            <a:ext cx="24174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Academic Access &amp; Support</a:t>
            </a:r>
            <a:endParaRPr sz="2400"/>
          </a:p>
        </p:txBody>
      </p:sp>
      <p:sp>
        <p:nvSpPr>
          <p:cNvPr id="634" name="Google Shape;634;p61"/>
          <p:cNvSpPr txBox="1">
            <a:spLocks noGrp="1"/>
          </p:cNvSpPr>
          <p:nvPr>
            <p:ph type="title" idx="6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Departments</a:t>
            </a:r>
            <a:endParaRPr/>
          </a:p>
        </p:txBody>
      </p:sp>
      <p:cxnSp>
        <p:nvCxnSpPr>
          <p:cNvPr id="635" name="Google Shape;635;p61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9750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>
            <a:spLocks noGrp="1"/>
          </p:cNvSpPr>
          <p:nvPr>
            <p:ph type="title"/>
          </p:nvPr>
        </p:nvSpPr>
        <p:spPr>
          <a:xfrm>
            <a:off x="713225" y="1440200"/>
            <a:ext cx="4309048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Ryan Folk</a:t>
            </a:r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subTitle" idx="1"/>
          </p:nvPr>
        </p:nvSpPr>
        <p:spPr>
          <a:xfrm>
            <a:off x="810207" y="2259889"/>
            <a:ext cx="3400800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Assistant Professor, Department of Biological Sciences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Herbarium Curator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Documents the origins of plant diversity from evolutionary &amp; ecological perspectives.</a:t>
            </a:r>
            <a:endParaRPr/>
          </a:p>
        </p:txBody>
      </p:sp>
      <p:cxnSp>
        <p:nvCxnSpPr>
          <p:cNvPr id="272" name="Google Shape;272;p40"/>
          <p:cNvCxnSpPr/>
          <p:nvPr/>
        </p:nvCxnSpPr>
        <p:spPr>
          <a:xfrm>
            <a:off x="870394" y="2114344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231B9BC6-A1EF-CA98-3A0A-BBAE1FEB9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870" y="352657"/>
            <a:ext cx="3128978" cy="438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46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bridges</a:t>
            </a:r>
            <a:endParaRPr sz="240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1870B19-E7BC-BD59-081B-9D907C783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504" y="2265297"/>
            <a:ext cx="2400049" cy="528600"/>
          </a:xfrm>
        </p:spPr>
        <p:txBody>
          <a:bodyPr/>
          <a:lstStyle/>
          <a:p>
            <a:r>
              <a:rPr lang="en-US"/>
              <a:t>Undergraduate</a:t>
            </a:r>
          </a:p>
          <a:p>
            <a:r>
              <a:rPr lang="en-US"/>
              <a:t> research</a:t>
            </a:r>
          </a:p>
        </p:txBody>
      </p:sp>
      <p:sp>
        <p:nvSpPr>
          <p:cNvPr id="632" name="Google Shape;63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TRiO</a:t>
            </a:r>
            <a:endParaRPr sz="2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6633B-25F3-EA8F-64F2-DD13A13F0F6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237519" y="3614442"/>
            <a:ext cx="1866600" cy="528600"/>
          </a:xfrm>
        </p:spPr>
        <p:txBody>
          <a:bodyPr/>
          <a:lstStyle/>
          <a:p>
            <a:pPr algn="l"/>
            <a:r>
              <a:rPr lang="en-US"/>
              <a:t>Recruit &amp; study students</a:t>
            </a:r>
          </a:p>
        </p:txBody>
      </p:sp>
      <p:sp>
        <p:nvSpPr>
          <p:cNvPr id="633" name="Google Shape;633;p61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lsmamp</a:t>
            </a:r>
            <a:endParaRPr sz="240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E81C46-BE8C-6AEC-D7D6-98B654E0981C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443828" y="2244676"/>
            <a:ext cx="2842260" cy="528600"/>
          </a:xfrm>
        </p:spPr>
        <p:txBody>
          <a:bodyPr/>
          <a:lstStyle/>
          <a:p>
            <a:pPr algn="l"/>
            <a:r>
              <a:rPr lang="en-US"/>
              <a:t>STEM research &amp; scholar development</a:t>
            </a:r>
          </a:p>
        </p:txBody>
      </p:sp>
      <p:sp>
        <p:nvSpPr>
          <p:cNvPr id="634" name="Google Shape;634;p61"/>
          <p:cNvSpPr txBox="1">
            <a:spLocks noGrp="1"/>
          </p:cNvSpPr>
          <p:nvPr>
            <p:ph type="title" idx="6"/>
          </p:nvPr>
        </p:nvSpPr>
        <p:spPr>
          <a:xfrm>
            <a:off x="3266959" y="3280851"/>
            <a:ext cx="2571981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Promise Program</a:t>
            </a: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352D0E0-0CF8-7374-E5DD-00E48F87273A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pPr algn="l"/>
            <a:r>
              <a:rPr lang="en-US"/>
              <a:t>Need Mississippi students?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8F0348-0F50-9332-CA70-9D2BFD16F043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6215126" y="1830575"/>
            <a:ext cx="2037333" cy="401100"/>
          </a:xfrm>
        </p:spPr>
        <p:txBody>
          <a:bodyPr/>
          <a:lstStyle/>
          <a:p>
            <a:r>
              <a:rPr lang="en-US"/>
              <a:t>Student Organizations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AB73B3C-C70E-E970-0941-411085CA9F4F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6413934" y="2321156"/>
            <a:ext cx="1937562" cy="528600"/>
          </a:xfrm>
        </p:spPr>
        <p:txBody>
          <a:bodyPr/>
          <a:lstStyle/>
          <a:p>
            <a:pPr algn="l"/>
            <a:r>
              <a:rPr lang="en-US"/>
              <a:t>Need student leaders?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D793D2-2615-D27E-107C-092D20E69B19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/>
              <a:t>RECRUITMENT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E62D69D-717F-FAA9-A007-BAC628F6EC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pPr algn="l"/>
            <a:r>
              <a:rPr lang="en-US"/>
              <a:t>We can connect you with students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A8664BC-0594-8844-4EF7-5762C649E077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114300" y="530725"/>
            <a:ext cx="8877300" cy="528600"/>
          </a:xfrm>
        </p:spPr>
        <p:txBody>
          <a:bodyPr/>
          <a:lstStyle/>
          <a:p>
            <a:r>
              <a:rPr lang="en-US"/>
              <a:t>Undergraduate Engagement</a:t>
            </a:r>
          </a:p>
        </p:txBody>
      </p:sp>
      <p:cxnSp>
        <p:nvCxnSpPr>
          <p:cNvPr id="635" name="Google Shape;635;p61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05014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SREB</a:t>
            </a:r>
            <a:endParaRPr sz="240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1870B19-E7BC-BD59-081B-9D907C783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1" y="2261170"/>
            <a:ext cx="2015393" cy="528600"/>
          </a:xfrm>
        </p:spPr>
        <p:txBody>
          <a:bodyPr/>
          <a:lstStyle/>
          <a:p>
            <a:r>
              <a:rPr lang="en-US"/>
              <a:t>Dr. Harold Grier Doctoral Scholars</a:t>
            </a:r>
          </a:p>
        </p:txBody>
      </p:sp>
      <p:sp>
        <p:nvSpPr>
          <p:cNvPr id="632" name="Google Shape;63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NCFDD</a:t>
            </a:r>
            <a:endParaRPr sz="2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6633B-25F3-EA8F-64F2-DD13A13F0F6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043779" y="3614442"/>
            <a:ext cx="2060340" cy="528600"/>
          </a:xfrm>
        </p:spPr>
        <p:txBody>
          <a:bodyPr/>
          <a:lstStyle/>
          <a:p>
            <a:pPr algn="l"/>
            <a:r>
              <a:rPr lang="en-US"/>
              <a:t>No-cost professional development</a:t>
            </a:r>
          </a:p>
        </p:txBody>
      </p:sp>
      <p:sp>
        <p:nvSpPr>
          <p:cNvPr id="633" name="Google Shape;633;p61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BRIDGES</a:t>
            </a:r>
            <a:endParaRPr sz="240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E81C46-BE8C-6AEC-D7D6-98B654E0981C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443828" y="2244676"/>
            <a:ext cx="2395112" cy="528600"/>
          </a:xfrm>
        </p:spPr>
        <p:txBody>
          <a:bodyPr/>
          <a:lstStyle/>
          <a:p>
            <a:pPr algn="l"/>
            <a:r>
              <a:rPr lang="en-US"/>
              <a:t>Recruit trained students into your programs</a:t>
            </a:r>
          </a:p>
        </p:txBody>
      </p:sp>
      <p:sp>
        <p:nvSpPr>
          <p:cNvPr id="634" name="Google Shape;634;p61"/>
          <p:cNvSpPr txBox="1">
            <a:spLocks noGrp="1"/>
          </p:cNvSpPr>
          <p:nvPr>
            <p:ph type="title" idx="6"/>
          </p:nvPr>
        </p:nvSpPr>
        <p:spPr>
          <a:xfrm>
            <a:off x="3266959" y="3280851"/>
            <a:ext cx="2571981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Circles</a:t>
            </a: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352D0E0-0CF8-7374-E5DD-00E48F87273A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3639009" y="3614442"/>
            <a:ext cx="1964253" cy="528600"/>
          </a:xfrm>
        </p:spPr>
        <p:txBody>
          <a:bodyPr/>
          <a:lstStyle/>
          <a:p>
            <a:r>
              <a:rPr lang="en-US"/>
              <a:t>Increase output &amp; form connections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8F0348-0F50-9332-CA70-9D2BFD16F043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6215126" y="1830575"/>
            <a:ext cx="2037333" cy="401100"/>
          </a:xfrm>
        </p:spPr>
        <p:txBody>
          <a:bodyPr/>
          <a:lstStyle/>
          <a:p>
            <a:r>
              <a:rPr lang="en-US" sz="2000"/>
              <a:t>LSMAMP</a:t>
            </a:r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AB73B3C-C70E-E970-0941-411085CA9F4F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6149340" y="2321156"/>
            <a:ext cx="2202156" cy="528600"/>
          </a:xfrm>
        </p:spPr>
        <p:txBody>
          <a:bodyPr/>
          <a:lstStyle/>
          <a:p>
            <a:pPr algn="l"/>
            <a:r>
              <a:rPr lang="en-US"/>
              <a:t>Recruit equipped STEM students as GAs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D793D2-2615-D27E-107C-092D20E69B19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sz="2000"/>
              <a:t>Socials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E62D69D-717F-FAA9-A007-BAC628F6ECA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219626" y="3614442"/>
            <a:ext cx="1964253" cy="528600"/>
          </a:xfrm>
        </p:spPr>
        <p:txBody>
          <a:bodyPr/>
          <a:lstStyle/>
          <a:p>
            <a:r>
              <a:rPr lang="en-US"/>
              <a:t>Sense of belonging retains students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A8664BC-0594-8844-4EF7-5762C649E077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114300" y="530725"/>
            <a:ext cx="8877300" cy="528600"/>
          </a:xfrm>
        </p:spPr>
        <p:txBody>
          <a:bodyPr/>
          <a:lstStyle/>
          <a:p>
            <a:r>
              <a:rPr lang="en-US"/>
              <a:t>graduate Engagement</a:t>
            </a:r>
          </a:p>
        </p:txBody>
      </p:sp>
      <p:cxnSp>
        <p:nvCxnSpPr>
          <p:cNvPr id="635" name="Google Shape;635;p61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75508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1"/>
          <p:cNvSpPr txBox="1">
            <a:spLocks noGrp="1"/>
          </p:cNvSpPr>
          <p:nvPr>
            <p:ph type="title"/>
          </p:nvPr>
        </p:nvSpPr>
        <p:spPr>
          <a:xfrm>
            <a:off x="1043779" y="1830575"/>
            <a:ext cx="206034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Trained PIs</a:t>
            </a:r>
            <a:endParaRPr sz="240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1870B19-E7BC-BD59-081B-9D907C783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886" y="2213187"/>
            <a:ext cx="2015393" cy="528600"/>
          </a:xfrm>
        </p:spPr>
        <p:txBody>
          <a:bodyPr/>
          <a:lstStyle/>
          <a:p>
            <a:r>
              <a:rPr lang="en-US"/>
              <a:t>Workshops &amp; </a:t>
            </a:r>
            <a:r>
              <a:rPr lang="en-US" err="1"/>
              <a:t>microcredentials</a:t>
            </a:r>
          </a:p>
          <a:p>
            <a:pPr algn="l"/>
            <a:endParaRPr lang="en-US"/>
          </a:p>
        </p:txBody>
      </p:sp>
      <p:sp>
        <p:nvSpPr>
          <p:cNvPr id="632" name="Google Shape;632;p6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Cultural Immersion</a:t>
            </a:r>
            <a:endParaRPr sz="2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6633B-25F3-EA8F-64F2-DD13A13F0F6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043779" y="3838404"/>
            <a:ext cx="2060340" cy="528600"/>
          </a:xfrm>
        </p:spPr>
        <p:txBody>
          <a:bodyPr/>
          <a:lstStyle/>
          <a:p>
            <a:pPr algn="l"/>
            <a:r>
              <a:rPr lang="en-US"/>
              <a:t>Educational &amp; fun</a:t>
            </a:r>
          </a:p>
        </p:txBody>
      </p:sp>
      <p:sp>
        <p:nvSpPr>
          <p:cNvPr id="633" name="Google Shape;633;p61"/>
          <p:cNvSpPr txBox="1">
            <a:spLocks noGrp="1"/>
          </p:cNvSpPr>
          <p:nvPr>
            <p:ph type="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Safe Zone</a:t>
            </a:r>
            <a:endParaRPr sz="240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E81C46-BE8C-6AEC-D7D6-98B654E0981C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443828" y="2244676"/>
            <a:ext cx="2395112" cy="528600"/>
          </a:xfrm>
        </p:spPr>
        <p:txBody>
          <a:bodyPr/>
          <a:lstStyle/>
          <a:p>
            <a:pPr algn="l"/>
            <a:r>
              <a:rPr lang="en-US"/>
              <a:t>Demonstrate commitment to inclusion</a:t>
            </a:r>
          </a:p>
        </p:txBody>
      </p:sp>
      <p:sp>
        <p:nvSpPr>
          <p:cNvPr id="634" name="Google Shape;634;p61"/>
          <p:cNvSpPr txBox="1">
            <a:spLocks noGrp="1"/>
          </p:cNvSpPr>
          <p:nvPr>
            <p:ph type="title" idx="6"/>
          </p:nvPr>
        </p:nvSpPr>
        <p:spPr>
          <a:xfrm>
            <a:off x="3266959" y="3280851"/>
            <a:ext cx="2571981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Inclusion Plans</a:t>
            </a:r>
            <a:endParaRPr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352D0E0-0CF8-7374-E5DD-00E48F87273A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3443829" y="3614442"/>
            <a:ext cx="1875600" cy="528600"/>
          </a:xfrm>
        </p:spPr>
        <p:txBody>
          <a:bodyPr/>
          <a:lstStyle/>
          <a:p>
            <a:r>
              <a:rPr lang="en-US"/>
              <a:t>Help with preparing &amp; evaluating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8F0348-0F50-9332-CA70-9D2BFD16F043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6215126" y="1830575"/>
            <a:ext cx="2037333" cy="401100"/>
          </a:xfrm>
        </p:spPr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AB73B3C-C70E-E970-0941-411085CA9F4F}"/>
              </a:ext>
            </a:extLst>
          </p:cNvPr>
          <p:cNvSpPr>
            <a:spLocks noGrp="1"/>
          </p:cNvSpPr>
          <p:nvPr>
            <p:ph type="subTitle" idx="9"/>
          </p:nvPr>
        </p:nvSpPr>
        <p:spPr>
          <a:xfrm>
            <a:off x="6149340" y="2321156"/>
            <a:ext cx="2015393" cy="528600"/>
          </a:xfrm>
        </p:spPr>
        <p:txBody>
          <a:bodyPr/>
          <a:lstStyle/>
          <a:p>
            <a:r>
              <a:rPr lang="en-US"/>
              <a:t>No-PI Evaluators can be helpful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D793D2-2615-D27E-107C-092D20E69B19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6215127" y="3280851"/>
            <a:ext cx="1851108" cy="409264"/>
          </a:xfrm>
        </p:spPr>
        <p:txBody>
          <a:bodyPr/>
          <a:lstStyle/>
          <a:p>
            <a:r>
              <a:rPr lang="en-US"/>
              <a:t>Broader Impacts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E62D69D-717F-FAA9-A007-BAC628F6ECA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996664" y="3692133"/>
            <a:ext cx="2168069" cy="528600"/>
          </a:xfrm>
        </p:spPr>
        <p:txBody>
          <a:bodyPr/>
          <a:lstStyle/>
          <a:p>
            <a:r>
              <a:rPr lang="en-US"/>
              <a:t>Social impact exists in every proposal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A8664BC-0594-8844-4EF7-5762C649E077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114300" y="530725"/>
            <a:ext cx="8877300" cy="528600"/>
          </a:xfrm>
        </p:spPr>
        <p:txBody>
          <a:bodyPr/>
          <a:lstStyle/>
          <a:p>
            <a:r>
              <a:rPr lang="en-US"/>
              <a:t>Inclusive Environments</a:t>
            </a:r>
          </a:p>
        </p:txBody>
      </p:sp>
      <p:cxnSp>
        <p:nvCxnSpPr>
          <p:cNvPr id="635" name="Google Shape;635;p61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18976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>
            <a:spLocks noGrp="1"/>
          </p:cNvSpPr>
          <p:nvPr>
            <p:ph type="body" idx="1"/>
          </p:nvPr>
        </p:nvSpPr>
        <p:spPr>
          <a:xfrm>
            <a:off x="1687949" y="1592066"/>
            <a:ext cx="6406739" cy="2852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</a:pPr>
            <a:r>
              <a:rPr lang="en-US" sz="1600">
                <a:solidFill>
                  <a:srgbClr val="000000"/>
                </a:solidFill>
              </a:rPr>
              <a:t>Academic Access &amp; Success: TRiO</a:t>
            </a:r>
            <a:endParaRPr sz="16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</a:pPr>
            <a:r>
              <a:rPr lang="en-US" sz="1600">
                <a:solidFill>
                  <a:srgbClr val="000000"/>
                </a:solidFill>
              </a:rPr>
              <a:t>Holmes Cultural Diversity Center</a:t>
            </a:r>
          </a:p>
          <a:p>
            <a:pPr lvl="1" indent="-317500" algn="l">
              <a:buSzPts val="1400"/>
              <a:buFont typeface="Didact Gothic"/>
              <a:buChar char="●"/>
            </a:pPr>
            <a:r>
              <a:rPr lang="en-US" sz="1600">
                <a:solidFill>
                  <a:srgbClr val="000000"/>
                </a:solidFill>
              </a:rPr>
              <a:t>Interfaith Initiatives</a:t>
            </a:r>
          </a:p>
          <a:p>
            <a:pPr lvl="1" indent="-317500" algn="l">
              <a:buSzPts val="1400"/>
              <a:buFont typeface="Didact Gothic"/>
              <a:buChar char="●"/>
            </a:pPr>
            <a:r>
              <a:rPr lang="en-US" sz="1600">
                <a:solidFill>
                  <a:srgbClr val="000000"/>
                </a:solidFill>
              </a:rPr>
              <a:t>International Fiesta &amp; Global Village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</a:pPr>
            <a:r>
              <a:rPr lang="en-US" sz="1600">
                <a:solidFill>
                  <a:srgbClr val="000000"/>
                </a:solidFill>
              </a:rPr>
              <a:t>Division of Access, Diversity &amp; Inclusion</a:t>
            </a:r>
          </a:p>
          <a:p>
            <a:pPr lvl="1" indent="-317500" algn="l">
              <a:buSzPts val="1400"/>
              <a:buFont typeface="Didact Gothic"/>
              <a:buChar char="●"/>
            </a:pPr>
            <a:r>
              <a:rPr lang="en-US" sz="1600">
                <a:solidFill>
                  <a:srgbClr val="000000"/>
                </a:solidFill>
              </a:rPr>
              <a:t>Louis Stokes Alliance for Minority Participation (LSAMP)</a:t>
            </a:r>
          </a:p>
          <a:p>
            <a:pPr lvl="1" indent="-317500" algn="l">
              <a:buSzPts val="1400"/>
              <a:buFont typeface="Didact Gothic"/>
              <a:buChar char="●"/>
            </a:pPr>
            <a:r>
              <a:rPr lang="en-US" sz="1600">
                <a:solidFill>
                  <a:srgbClr val="000000"/>
                </a:solidFill>
              </a:rPr>
              <a:t>IntBIO &amp; BRIDGES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</a:pPr>
            <a:r>
              <a:rPr lang="en-US" sz="1600">
                <a:solidFill>
                  <a:srgbClr val="000000"/>
                </a:solidFill>
              </a:rPr>
              <a:t>Office of Inclusive Excellence</a:t>
            </a:r>
          </a:p>
          <a:p>
            <a:pPr lvl="1" indent="-317500" algn="l">
              <a:buSzPts val="1400"/>
              <a:buFont typeface="Didact Gothic"/>
              <a:buChar char="●"/>
            </a:pPr>
            <a:r>
              <a:rPr lang="en-US" sz="1600">
                <a:solidFill>
                  <a:srgbClr val="000000"/>
                </a:solidFill>
              </a:rPr>
              <a:t>IntBIO &amp; Dr. Harold Grier Doctoral Scholars</a:t>
            </a:r>
          </a:p>
          <a:p>
            <a:pPr lvl="1" indent="-317500" algn="l">
              <a:buSzPts val="1400"/>
              <a:buFont typeface="Didact Gothic"/>
              <a:buChar char="●"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78" name="Google Shape;278;p41"/>
          <p:cNvSpPr txBox="1">
            <a:spLocks noGrp="1"/>
          </p:cNvSpPr>
          <p:nvPr>
            <p:ph type="title"/>
          </p:nvPr>
        </p:nvSpPr>
        <p:spPr>
          <a:xfrm>
            <a:off x="1687950" y="124423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Current Grant Funding</a:t>
            </a:r>
            <a:endParaRPr b="1"/>
          </a:p>
        </p:txBody>
      </p:sp>
      <p:cxnSp>
        <p:nvCxnSpPr>
          <p:cNvPr id="279" name="Google Shape;279;p41"/>
          <p:cNvCxnSpPr/>
          <p:nvPr/>
        </p:nvCxnSpPr>
        <p:spPr>
          <a:xfrm>
            <a:off x="4248450" y="1831909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47917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/>
          <p:cNvSpPr/>
          <p:nvPr/>
        </p:nvSpPr>
        <p:spPr>
          <a:xfrm>
            <a:off x="4390560" y="119914"/>
            <a:ext cx="5747400" cy="3230385"/>
          </a:xfrm>
          <a:prstGeom prst="rect">
            <a:avLst/>
          </a:prstGeom>
          <a:solidFill>
            <a:srgbClr val="5D17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6"/>
          <p:cNvSpPr txBox="1">
            <a:spLocks noGrp="1"/>
          </p:cNvSpPr>
          <p:nvPr>
            <p:ph type="title"/>
          </p:nvPr>
        </p:nvSpPr>
        <p:spPr>
          <a:xfrm>
            <a:off x="5602173" y="707102"/>
            <a:ext cx="3329557" cy="9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New resources on our website</a:t>
            </a:r>
            <a:br>
              <a:rPr lang="en-US">
                <a:solidFill>
                  <a:schemeClr val="bg1"/>
                </a:solidFill>
              </a:rPr>
            </a:br>
            <a:br>
              <a:rPr lang="en-US"/>
            </a:br>
            <a:r>
              <a:rPr lang="en-US" sz="2800">
                <a:solidFill>
                  <a:schemeClr val="bg1"/>
                </a:solidFill>
              </a:rPr>
              <a:t>oidi.msstate.edu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6"/>
          <p:cNvSpPr txBox="1">
            <a:spLocks noGrp="1"/>
          </p:cNvSpPr>
          <p:nvPr>
            <p:ph type="body" idx="1"/>
          </p:nvPr>
        </p:nvSpPr>
        <p:spPr>
          <a:xfrm>
            <a:off x="713225" y="2204605"/>
            <a:ext cx="38502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Images reveal large amounts of data, so remember: use an image instead of a long text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cxnSp>
        <p:nvCxnSpPr>
          <p:cNvPr id="331" name="Google Shape;331;p46"/>
          <p:cNvCxnSpPr/>
          <p:nvPr/>
        </p:nvCxnSpPr>
        <p:spPr>
          <a:xfrm>
            <a:off x="817621" y="21171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A close-up of a field of grass&#10;&#10;Description automatically generated">
            <a:extLst>
              <a:ext uri="{FF2B5EF4-FFF2-40B4-BE49-F238E27FC236}">
                <a16:creationId xmlns:a16="http://schemas.microsoft.com/office/drawing/2014/main" id="{A031C9F3-6FAF-B7C1-8F0D-13B7C3510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7"/>
            <a:ext cx="5135335" cy="513658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ctrTitle"/>
          </p:nvPr>
        </p:nvSpPr>
        <p:spPr>
          <a:xfrm>
            <a:off x="2449272" y="2456581"/>
            <a:ext cx="4245305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You write For?</a:t>
            </a:r>
            <a:endParaRPr/>
          </a:p>
        </p:txBody>
      </p:sp>
      <p:cxnSp>
        <p:nvCxnSpPr>
          <p:cNvPr id="304" name="Google Shape;304;p43"/>
          <p:cNvCxnSpPr/>
          <p:nvPr/>
        </p:nvCxnSpPr>
        <p:spPr>
          <a:xfrm>
            <a:off x="4248450" y="3328571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C47293A8-17C4-ABB2-26C6-621848A2D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8725" y="3399614"/>
            <a:ext cx="4706400" cy="799500"/>
          </a:xfrm>
        </p:spPr>
        <p:txBody>
          <a:bodyPr/>
          <a:lstStyle/>
          <a:p>
            <a:r>
              <a:rPr lang="en-US" sz="1800"/>
              <a:t>Turn &amp; discuss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7"/>
          <p:cNvSpPr txBox="1">
            <a:spLocks noGrp="1"/>
          </p:cNvSpPr>
          <p:nvPr>
            <p:ph type="title"/>
          </p:nvPr>
        </p:nvSpPr>
        <p:spPr>
          <a:xfrm>
            <a:off x="805050" y="1840500"/>
            <a:ext cx="7533900" cy="14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cxnSp>
        <p:nvCxnSpPr>
          <p:cNvPr id="337" name="Google Shape;337;p47"/>
          <p:cNvCxnSpPr/>
          <p:nvPr/>
        </p:nvCxnSpPr>
        <p:spPr>
          <a:xfrm>
            <a:off x="2785750" y="3053395"/>
            <a:ext cx="3472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>
            <a:spLocks noGrp="1"/>
          </p:cNvSpPr>
          <p:nvPr>
            <p:ph type="title"/>
          </p:nvPr>
        </p:nvSpPr>
        <p:spPr>
          <a:xfrm>
            <a:off x="713225" y="1440200"/>
            <a:ext cx="4309048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Delaney Foster</a:t>
            </a:r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subTitle" idx="1"/>
          </p:nvPr>
        </p:nvSpPr>
        <p:spPr>
          <a:xfrm>
            <a:off x="810207" y="2259889"/>
            <a:ext cx="3400800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Interim Director, Office of Inclusive Excellence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Lead grant efforts on behalf of the Division of Access, </a:t>
            </a:r>
            <a:r>
              <a:rPr lang="en"/>
              <a:t>Diversity</a:t>
            </a: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 &amp; Inclusion.</a:t>
            </a:r>
            <a:endParaRPr lang="en">
              <a:latin typeface="Didact Gothic"/>
              <a:ea typeface="Didact Gothic"/>
              <a:cs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</p:txBody>
      </p:sp>
      <p:cxnSp>
        <p:nvCxnSpPr>
          <p:cNvPr id="272" name="Google Shape;272;p40"/>
          <p:cNvCxnSpPr/>
          <p:nvPr/>
        </p:nvCxnSpPr>
        <p:spPr>
          <a:xfrm>
            <a:off x="870394" y="2114344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erson with short hair wearing a black sweater and red lipstick&#10;&#10;Description automatically generated">
            <a:extLst>
              <a:ext uri="{FF2B5EF4-FFF2-40B4-BE49-F238E27FC236}">
                <a16:creationId xmlns:a16="http://schemas.microsoft.com/office/drawing/2014/main" id="{5B384CAD-2FC8-D5B3-930C-AF8B8DFAC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150" y="742950"/>
            <a:ext cx="261213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6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title" idx="15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Answering some questions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2" name="Google Shape;242;p38"/>
          <p:cNvSpPr txBox="1">
            <a:spLocks noGrp="1"/>
          </p:cNvSpPr>
          <p:nvPr>
            <p:ph type="title" idx="5"/>
          </p:nvPr>
        </p:nvSpPr>
        <p:spPr>
          <a:xfrm>
            <a:off x="5495371" y="1610586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Need at MSU: Faculty and student Data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5495371" y="2449300"/>
            <a:ext cx="3503156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Faculty Perspectives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5" name="Google Shape;245;p38"/>
          <p:cNvSpPr txBox="1">
            <a:spLocks noGrp="1"/>
          </p:cNvSpPr>
          <p:nvPr>
            <p:ph type="title" idx="2"/>
          </p:nvPr>
        </p:nvSpPr>
        <p:spPr>
          <a:xfrm>
            <a:off x="4810771" y="755853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 idx="3"/>
          </p:nvPr>
        </p:nvSpPr>
        <p:spPr>
          <a:xfrm>
            <a:off x="4810771" y="1623775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title" idx="6"/>
          </p:nvPr>
        </p:nvSpPr>
        <p:spPr>
          <a:xfrm>
            <a:off x="5495371" y="3392466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chemeClr val="dk1"/>
                </a:solidFill>
              </a:rPr>
              <a:t>aDI</a:t>
            </a:r>
            <a:r>
              <a:rPr lang="en-US">
                <a:solidFill>
                  <a:schemeClr val="dk1"/>
                </a:solidFill>
              </a:rPr>
              <a:t> Mission and </a:t>
            </a:r>
            <a:r>
              <a:rPr lang="en-US" err="1">
                <a:solidFill>
                  <a:schemeClr val="dk1"/>
                </a:solidFill>
              </a:rPr>
              <a:t>REsources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1" name="Google Shape;251;p38"/>
          <p:cNvSpPr txBox="1">
            <a:spLocks noGrp="1"/>
          </p:cNvSpPr>
          <p:nvPr>
            <p:ph type="title" idx="7"/>
          </p:nvPr>
        </p:nvSpPr>
        <p:spPr>
          <a:xfrm>
            <a:off x="4810771" y="2472203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title" idx="8"/>
          </p:nvPr>
        </p:nvSpPr>
        <p:spPr>
          <a:xfrm>
            <a:off x="4810771" y="3457889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253" name="Google Shape;253;p38"/>
          <p:cNvCxnSpPr/>
          <p:nvPr/>
        </p:nvCxnSpPr>
        <p:spPr>
          <a:xfrm>
            <a:off x="819525" y="310220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242;p38">
            <a:extLst>
              <a:ext uri="{FF2B5EF4-FFF2-40B4-BE49-F238E27FC236}">
                <a16:creationId xmlns:a16="http://schemas.microsoft.com/office/drawing/2014/main" id="{6ADC9B33-C1EB-63EB-AE6A-CB5B11FF20A3}"/>
              </a:ext>
            </a:extLst>
          </p:cNvPr>
          <p:cNvSpPr txBox="1">
            <a:spLocks/>
          </p:cNvSpPr>
          <p:nvPr/>
        </p:nvSpPr>
        <p:spPr>
          <a:xfrm>
            <a:off x="5495371" y="734579"/>
            <a:ext cx="31938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ulius Sans One"/>
              <a:buNone/>
              <a:defRPr sz="1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/>
              <a:t>Funder Imperatives--What Do Funders Want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0CA6DF3-9A3B-E15B-618F-72D1E733A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964" y="2417834"/>
            <a:ext cx="3799826" cy="699900"/>
          </a:xfrm>
        </p:spPr>
        <p:txBody>
          <a:bodyPr/>
          <a:lstStyle/>
          <a:p>
            <a:r>
              <a:rPr lang="en-US"/>
              <a:t>What Do Funders Want?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048782AB-EA54-5CBB-A517-633BF58E2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6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 txBox="1">
            <a:spLocks noGrp="1"/>
          </p:cNvSpPr>
          <p:nvPr>
            <p:ph type="title" idx="8"/>
          </p:nvPr>
        </p:nvSpPr>
        <p:spPr>
          <a:xfrm>
            <a:off x="6215127" y="2031125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/>
              <a:t>Broader Impacts writing</a:t>
            </a:r>
          </a:p>
        </p:txBody>
      </p:sp>
      <p:sp>
        <p:nvSpPr>
          <p:cNvPr id="451" name="Google Shape;451;p54"/>
          <p:cNvSpPr txBox="1">
            <a:spLocks noGrp="1"/>
          </p:cNvSpPr>
          <p:nvPr>
            <p:ph type="title"/>
          </p:nvPr>
        </p:nvSpPr>
        <p:spPr>
          <a:xfrm>
            <a:off x="1002321" y="2091241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Inclusive Recruiting Plan</a:t>
            </a:r>
            <a:endParaRPr/>
          </a:p>
        </p:txBody>
      </p:sp>
      <p:sp>
        <p:nvSpPr>
          <p:cNvPr id="453" name="Google Shape;453;p54"/>
          <p:cNvSpPr txBox="1">
            <a:spLocks noGrp="1"/>
          </p:cNvSpPr>
          <p:nvPr>
            <p:ph type="title" idx="2"/>
          </p:nvPr>
        </p:nvSpPr>
        <p:spPr>
          <a:xfrm>
            <a:off x="674897" y="3394694"/>
            <a:ext cx="2552347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 Diversity statement</a:t>
            </a:r>
            <a:endParaRPr/>
          </a:p>
        </p:txBody>
      </p:sp>
      <p:sp>
        <p:nvSpPr>
          <p:cNvPr id="455" name="Google Shape;455;p54"/>
          <p:cNvSpPr txBox="1">
            <a:spLocks noGrp="1"/>
          </p:cNvSpPr>
          <p:nvPr>
            <p:ph type="title" idx="4"/>
          </p:nvPr>
        </p:nvSpPr>
        <p:spPr>
          <a:xfrm>
            <a:off x="3623710" y="2031125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Institutional plan or statement</a:t>
            </a:r>
          </a:p>
        </p:txBody>
      </p:sp>
      <p:sp>
        <p:nvSpPr>
          <p:cNvPr id="457" name="Google Shape;457;p54"/>
          <p:cNvSpPr txBox="1">
            <a:spLocks noGrp="1"/>
          </p:cNvSpPr>
          <p:nvPr>
            <p:ph type="title" idx="6"/>
          </p:nvPr>
        </p:nvSpPr>
        <p:spPr>
          <a:xfrm>
            <a:off x="3596126" y="3432994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Workshops, Trainings, custom plans</a:t>
            </a:r>
            <a:endParaRPr/>
          </a:p>
        </p:txBody>
      </p:sp>
      <p:sp>
        <p:nvSpPr>
          <p:cNvPr id="460" name="Google Shape;460;p54"/>
          <p:cNvSpPr txBox="1">
            <a:spLocks noGrp="1"/>
          </p:cNvSpPr>
          <p:nvPr>
            <p:ph type="title" idx="13"/>
          </p:nvPr>
        </p:nvSpPr>
        <p:spPr>
          <a:xfrm>
            <a:off x="6215126" y="3466497"/>
            <a:ext cx="1991245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Inclusive Environments Plan</a:t>
            </a:r>
            <a:endParaRPr/>
          </a:p>
        </p:txBody>
      </p:sp>
      <p:sp>
        <p:nvSpPr>
          <p:cNvPr id="462" name="Google Shape;462;p54"/>
          <p:cNvSpPr txBox="1">
            <a:spLocks noGrp="1"/>
          </p:cNvSpPr>
          <p:nvPr>
            <p:ph type="title" idx="15"/>
          </p:nvPr>
        </p:nvSpPr>
        <p:spPr>
          <a:xfrm>
            <a:off x="1265639" y="501756"/>
            <a:ext cx="6746923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Diversity Elements</a:t>
            </a:r>
            <a:endParaRPr/>
          </a:p>
        </p:txBody>
      </p:sp>
      <p:cxnSp>
        <p:nvCxnSpPr>
          <p:cNvPr id="463" name="Google Shape;463;p54"/>
          <p:cNvCxnSpPr/>
          <p:nvPr/>
        </p:nvCxnSpPr>
        <p:spPr>
          <a:xfrm>
            <a:off x="5857175" y="1371625"/>
            <a:ext cx="0" cy="323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4"/>
          <p:cNvCxnSpPr/>
          <p:nvPr/>
        </p:nvCxnSpPr>
        <p:spPr>
          <a:xfrm>
            <a:off x="3128825" y="1362725"/>
            <a:ext cx="0" cy="3242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4"/>
          <p:cNvCxnSpPr/>
          <p:nvPr/>
        </p:nvCxnSpPr>
        <p:spPr>
          <a:xfrm rot="10800000" flipH="1">
            <a:off x="779625" y="2963163"/>
            <a:ext cx="7941600" cy="2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4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2702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 txBox="1">
            <a:spLocks noGrp="1"/>
          </p:cNvSpPr>
          <p:nvPr>
            <p:ph type="title" idx="8"/>
          </p:nvPr>
        </p:nvSpPr>
        <p:spPr>
          <a:xfrm>
            <a:off x="6215127" y="2031125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/>
              <a:t>Develop leaders of the future</a:t>
            </a:r>
          </a:p>
        </p:txBody>
      </p:sp>
      <p:sp>
        <p:nvSpPr>
          <p:cNvPr id="451" name="Google Shape;451;p54"/>
          <p:cNvSpPr txBox="1">
            <a:spLocks noGrp="1"/>
          </p:cNvSpPr>
          <p:nvPr>
            <p:ph type="title"/>
          </p:nvPr>
        </p:nvSpPr>
        <p:spPr>
          <a:xfrm>
            <a:off x="1002321" y="2091241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Increase Workforce Diversity</a:t>
            </a:r>
            <a:endParaRPr/>
          </a:p>
        </p:txBody>
      </p:sp>
      <p:sp>
        <p:nvSpPr>
          <p:cNvPr id="453" name="Google Shape;453;p54"/>
          <p:cNvSpPr txBox="1">
            <a:spLocks noGrp="1"/>
          </p:cNvSpPr>
          <p:nvPr>
            <p:ph type="title" idx="2"/>
          </p:nvPr>
        </p:nvSpPr>
        <p:spPr>
          <a:xfrm>
            <a:off x="674897" y="3394694"/>
            <a:ext cx="2552347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Recruit Underrepresented students</a:t>
            </a:r>
            <a:endParaRPr/>
          </a:p>
        </p:txBody>
      </p:sp>
      <p:sp>
        <p:nvSpPr>
          <p:cNvPr id="455" name="Google Shape;455;p54"/>
          <p:cNvSpPr txBox="1">
            <a:spLocks noGrp="1"/>
          </p:cNvSpPr>
          <p:nvPr>
            <p:ph type="title" idx="4"/>
          </p:nvPr>
        </p:nvSpPr>
        <p:spPr>
          <a:xfrm>
            <a:off x="3623710" y="2031125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Create Inclusive Workforces</a:t>
            </a:r>
          </a:p>
        </p:txBody>
      </p:sp>
      <p:sp>
        <p:nvSpPr>
          <p:cNvPr id="457" name="Google Shape;457;p54"/>
          <p:cNvSpPr txBox="1">
            <a:spLocks noGrp="1"/>
          </p:cNvSpPr>
          <p:nvPr>
            <p:ph type="title" idx="6"/>
          </p:nvPr>
        </p:nvSpPr>
        <p:spPr>
          <a:xfrm>
            <a:off x="3596126" y="3432994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Workshops, Trainings, custom plans</a:t>
            </a:r>
            <a:endParaRPr/>
          </a:p>
        </p:txBody>
      </p:sp>
      <p:sp>
        <p:nvSpPr>
          <p:cNvPr id="460" name="Google Shape;460;p54"/>
          <p:cNvSpPr txBox="1">
            <a:spLocks noGrp="1"/>
          </p:cNvSpPr>
          <p:nvPr>
            <p:ph type="title" idx="13"/>
          </p:nvPr>
        </p:nvSpPr>
        <p:spPr>
          <a:xfrm>
            <a:off x="6215127" y="3466497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-US"/>
              <a:t>r</a:t>
            </a:r>
            <a:r>
              <a:rPr lang="en"/>
              <a:t>ainings, mentoring</a:t>
            </a:r>
            <a:endParaRPr/>
          </a:p>
        </p:txBody>
      </p:sp>
      <p:sp>
        <p:nvSpPr>
          <p:cNvPr id="462" name="Google Shape;462;p54"/>
          <p:cNvSpPr txBox="1">
            <a:spLocks noGrp="1"/>
          </p:cNvSpPr>
          <p:nvPr>
            <p:ph type="title" idx="15"/>
          </p:nvPr>
        </p:nvSpPr>
        <p:spPr>
          <a:xfrm>
            <a:off x="1265639" y="501756"/>
            <a:ext cx="6746923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NSF: Broadening participation</a:t>
            </a:r>
            <a:endParaRPr/>
          </a:p>
        </p:txBody>
      </p:sp>
      <p:cxnSp>
        <p:nvCxnSpPr>
          <p:cNvPr id="463" name="Google Shape;463;p54"/>
          <p:cNvCxnSpPr/>
          <p:nvPr/>
        </p:nvCxnSpPr>
        <p:spPr>
          <a:xfrm>
            <a:off x="5857175" y="1371625"/>
            <a:ext cx="0" cy="323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4"/>
          <p:cNvCxnSpPr/>
          <p:nvPr/>
        </p:nvCxnSpPr>
        <p:spPr>
          <a:xfrm>
            <a:off x="3128825" y="1362725"/>
            <a:ext cx="0" cy="3242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4"/>
          <p:cNvCxnSpPr/>
          <p:nvPr/>
        </p:nvCxnSpPr>
        <p:spPr>
          <a:xfrm rot="10800000" flipH="1">
            <a:off x="779625" y="2963163"/>
            <a:ext cx="7941600" cy="2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4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557221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68122EF-4ABC-27F7-BF2D-70FF13EE0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092" y="1730152"/>
            <a:ext cx="7892894" cy="690600"/>
          </a:xfrm>
        </p:spPr>
        <p:txBody>
          <a:bodyPr/>
          <a:lstStyle/>
          <a:p>
            <a:r>
              <a:rPr lang="en-US" sz="1600">
                <a:solidFill>
                  <a:schemeClr val="tx1"/>
                </a:solidFill>
              </a:rPr>
              <a:t>NSF always, but increasingly other funders</a:t>
            </a:r>
          </a:p>
          <a:p>
            <a:pPr lvl="1"/>
            <a:r>
              <a:rPr lang="en-US" sz="1600">
                <a:solidFill>
                  <a:schemeClr val="tx1"/>
                </a:solidFill>
              </a:rPr>
              <a:t>Research itself contributes to societal problems or breakthroughs</a:t>
            </a:r>
          </a:p>
          <a:p>
            <a:pPr lvl="1"/>
            <a:r>
              <a:rPr lang="en-US" sz="1600">
                <a:solidFill>
                  <a:schemeClr val="tx1"/>
                </a:solidFill>
              </a:rPr>
              <a:t>Activities related to the research projects—often, training ground (e.g., for undergraduates or graduate students, early career scientists, REU, Postdoc mentoring plan)</a:t>
            </a:r>
          </a:p>
          <a:p>
            <a:pPr lvl="1"/>
            <a:r>
              <a:rPr lang="en-US" sz="1600">
                <a:solidFill>
                  <a:schemeClr val="tx1"/>
                </a:solidFill>
              </a:rPr>
              <a:t>Activities supported by an complementary to the project—educational workshops, teacher training, communicating science to broad audiences, etc.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D01B85D3-EF43-352F-AEDD-643FFF11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61" y="254478"/>
            <a:ext cx="6584046" cy="982200"/>
          </a:xfrm>
        </p:spPr>
        <p:txBody>
          <a:bodyPr/>
          <a:lstStyle/>
          <a:p>
            <a:r>
              <a:rPr lang="en-US"/>
              <a:t>Broader Impacts: </a:t>
            </a:r>
            <a:r>
              <a:rPr lang="en-US" sz="1800"/>
              <a:t>Potential to benefit society and Contribute to the achievement of specific, desired societal Outcomes</a:t>
            </a:r>
          </a:p>
        </p:txBody>
      </p:sp>
    </p:spTree>
    <p:extLst>
      <p:ext uri="{BB962C8B-B14F-4D97-AF65-F5344CB8AC3E}">
        <p14:creationId xmlns:p14="http://schemas.microsoft.com/office/powerpoint/2010/main" val="1411802700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Grayscale Pitch Deck by Slidesgo">
  <a:themeElements>
    <a:clrScheme name="Simple Light">
      <a:dk1>
        <a:srgbClr val="383838"/>
      </a:dk1>
      <a:lt1>
        <a:srgbClr val="EEEEEE"/>
      </a:lt1>
      <a:dk2>
        <a:srgbClr val="DBDBDB"/>
      </a:dk2>
      <a:lt2>
        <a:srgbClr val="929292"/>
      </a:lt2>
      <a:accent1>
        <a:srgbClr val="383838"/>
      </a:accent1>
      <a:accent2>
        <a:srgbClr val="383838"/>
      </a:accent2>
      <a:accent3>
        <a:srgbClr val="383838"/>
      </a:accent3>
      <a:accent4>
        <a:srgbClr val="383838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6CEF885461849B35E4B33BCDBDB47" ma:contentTypeVersion="14" ma:contentTypeDescription="Create a new document." ma:contentTypeScope="" ma:versionID="613252bbfd9f33dadec67975b151afed">
  <xsd:schema xmlns:xsd="http://www.w3.org/2001/XMLSchema" xmlns:xs="http://www.w3.org/2001/XMLSchema" xmlns:p="http://schemas.microsoft.com/office/2006/metadata/properties" xmlns:ns2="bf487630-1983-4f96-a67c-12a1d1525860" xmlns:ns3="b7cff872-8a44-4307-92e5-9017f66b0415" targetNamespace="http://schemas.microsoft.com/office/2006/metadata/properties" ma:root="true" ma:fieldsID="eb7a421d445a4157bc00173e5bc2d4e3" ns2:_="" ns3:_="">
    <xsd:import namespace="bf487630-1983-4f96-a67c-12a1d1525860"/>
    <xsd:import namespace="b7cff872-8a44-4307-92e5-9017f66b04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87630-1983-4f96-a67c-12a1d15258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2011f1f-c1f6-43e5-98b2-4e6fd79a0b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ff872-8a44-4307-92e5-9017f66b04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1702eda-8963-4e96-9275-90aa40794181}" ma:internalName="TaxCatchAll" ma:showField="CatchAllData" ma:web="b7cff872-8a44-4307-92e5-9017f66b04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487630-1983-4f96-a67c-12a1d1525860">
      <Terms xmlns="http://schemas.microsoft.com/office/infopath/2007/PartnerControls"/>
    </lcf76f155ced4ddcb4097134ff3c332f>
    <TaxCatchAll xmlns="b7cff872-8a44-4307-92e5-9017f66b0415" xsi:nil="true"/>
  </documentManagement>
</p:properties>
</file>

<file path=customXml/itemProps1.xml><?xml version="1.0" encoding="utf-8"?>
<ds:datastoreItem xmlns:ds="http://schemas.openxmlformats.org/officeDocument/2006/customXml" ds:itemID="{C6CB5738-4A1E-4C5F-B954-CC1A72426B78}">
  <ds:schemaRefs>
    <ds:schemaRef ds:uri="b7cff872-8a44-4307-92e5-9017f66b0415"/>
    <ds:schemaRef ds:uri="bf487630-1983-4f96-a67c-12a1d15258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ACE867F-4B1D-4CFC-BBC7-F0CD1C385D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981333-B043-4B81-B5C7-66BFB10EBD5C}">
  <ds:schemaRefs>
    <ds:schemaRef ds:uri="b7cff872-8a44-4307-92e5-9017f66b0415"/>
    <ds:schemaRef ds:uri="bf487630-1983-4f96-a67c-12a1d15258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1393</Words>
  <Application>Microsoft Office PowerPoint</Application>
  <PresentationFormat>On-screen Show (16:9)</PresentationFormat>
  <Paragraphs>233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Caveat</vt:lpstr>
      <vt:lpstr>Didact Gothic</vt:lpstr>
      <vt:lpstr>Julius Sans One</vt:lpstr>
      <vt:lpstr>Montserrat</vt:lpstr>
      <vt:lpstr>Questrial</vt:lpstr>
      <vt:lpstr>Minimalist Grayscale Pitch Deck by Slidesgo</vt:lpstr>
      <vt:lpstr>Driving Grant Funding through the Diversity &amp; Inclusion Imperative</vt:lpstr>
      <vt:lpstr>Dr Devon Brenner</vt:lpstr>
      <vt:lpstr>Dr. Ryan Folk</vt:lpstr>
      <vt:lpstr>Delaney Foster</vt:lpstr>
      <vt:lpstr>Answering some questions</vt:lpstr>
      <vt:lpstr>What Do Funders Want?</vt:lpstr>
      <vt:lpstr>Broader Impacts writing</vt:lpstr>
      <vt:lpstr>Develop leaders of the future</vt:lpstr>
      <vt:lpstr>Broader Impacts: Potential to benefit society and Contribute to the achievement of specific, desired societal Outcomes</vt:lpstr>
      <vt:lpstr>$25 million right now for underserved groups</vt:lpstr>
      <vt:lpstr>Teacher diversity is in top 3 priorities</vt:lpstr>
      <vt:lpstr>Basically everywhere</vt:lpstr>
      <vt:lpstr>Discuss</vt:lpstr>
      <vt:lpstr> An effective grant proposal solves a problem or addresses a need</vt:lpstr>
      <vt:lpstr>Who Are Our Students?</vt:lpstr>
      <vt:lpstr>35.7% are First Generation Scholars</vt:lpstr>
      <vt:lpstr>22% of STEM Majors are also students of color</vt:lpstr>
      <vt:lpstr>85% of students report being “very comfortable or comfortable” with classroom climate</vt:lpstr>
      <vt:lpstr>5.8% are international</vt:lpstr>
      <vt:lpstr>IntBIO</vt:lpstr>
      <vt:lpstr>IntBIO</vt:lpstr>
      <vt:lpstr>More Interesting Research</vt:lpstr>
      <vt:lpstr>How Can We Meet Funder Need?</vt:lpstr>
      <vt:lpstr>Fuel Your Funding</vt:lpstr>
      <vt:lpstr>IntBIO</vt:lpstr>
      <vt:lpstr>Who is ADI?</vt:lpstr>
      <vt:lpstr>Our Mission</vt:lpstr>
      <vt:lpstr>PowerPoint Presentation</vt:lpstr>
      <vt:lpstr>Holmes Cultural Diversity Center</vt:lpstr>
      <vt:lpstr>bridges</vt:lpstr>
      <vt:lpstr>SREB</vt:lpstr>
      <vt:lpstr>Trained PIs</vt:lpstr>
      <vt:lpstr>Current Grant Funding</vt:lpstr>
      <vt:lpstr>New resources on our website  oidi.msstate.edu </vt:lpstr>
      <vt:lpstr>What Will You write For?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GRAYSCALE PITCH DECK</dc:title>
  <dc:creator>Foster, Delaney</dc:creator>
  <cp:lastModifiedBy>Kirkpatrick, LeLe</cp:lastModifiedBy>
  <cp:revision>1</cp:revision>
  <cp:lastPrinted>2023-10-24T13:51:21Z</cp:lastPrinted>
  <dcterms:modified xsi:type="dcterms:W3CDTF">2023-10-24T14:02:52Z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0x010100E2D6CEF885461849B35E4B33BCDBDB47</vt:lpwstr>
  </property>
  <property fmtid="{D5CDD505-2E9C-101B-9397-08002B2CF9AE}" pid="3" name="MediaServiceImageTags">
    <vt:lpwstr/>
  </property>
</Properties>
</file>