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sldIdLst>
    <p:sldId id="256" r:id="rId2"/>
    <p:sldId id="257" r:id="rId3"/>
    <p:sldId id="258" r:id="rId4"/>
    <p:sldId id="266" r:id="rId5"/>
    <p:sldId id="259" r:id="rId6"/>
    <p:sldId id="261" r:id="rId7"/>
    <p:sldId id="262" r:id="rId8"/>
    <p:sldId id="267" r:id="rId9"/>
    <p:sldId id="263" r:id="rId10"/>
    <p:sldId id="265" r:id="rId11"/>
    <p:sldId id="260" r:id="rId12"/>
    <p:sldId id="264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00"/>
    <a:srgbClr val="5D1725"/>
    <a:srgbClr val="5100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 snapToGrid="0" snapToObjects="1">
      <p:cViewPr varScale="1">
        <p:scale>
          <a:sx n="135" d="100"/>
          <a:sy n="135" d="100"/>
        </p:scale>
        <p:origin x="150" y="85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042376" y="569312"/>
            <a:ext cx="7540024" cy="2040759"/>
          </a:xfrm>
        </p:spPr>
        <p:txBody>
          <a:bodyPr/>
          <a:lstStyle/>
          <a:p>
            <a:r>
              <a:rPr lang="en-US" dirty="0"/>
              <a:t>Click to edit Master </a:t>
            </a:r>
            <a:br>
              <a:rPr lang="en-US" dirty="0"/>
            </a:br>
            <a:r>
              <a:rPr lang="en-US" dirty="0"/>
              <a:t>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42377" y="2890347"/>
            <a:ext cx="7540023" cy="274845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8" name="Picture Placeholder 2"/>
          <p:cNvSpPr>
            <a:spLocks noGrp="1"/>
          </p:cNvSpPr>
          <p:nvPr>
            <p:ph type="pic" idx="14"/>
          </p:nvPr>
        </p:nvSpPr>
        <p:spPr>
          <a:xfrm>
            <a:off x="0" y="1"/>
            <a:ext cx="3678621" cy="5940101"/>
          </a:xfrm>
          <a:solidFill>
            <a:srgbClr val="545651"/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Drag picture to placeholder or click icon to add</a:t>
            </a:r>
          </a:p>
        </p:txBody>
      </p:sp>
    </p:spTree>
    <p:extLst>
      <p:ext uri="{BB962C8B-B14F-4D97-AF65-F5344CB8AC3E}">
        <p14:creationId xmlns:p14="http://schemas.microsoft.com/office/powerpoint/2010/main" val="42224216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bg.jpg"/>
          <p:cNvPicPr>
            <a:picLocks noChangeAspect="1"/>
          </p:cNvPicPr>
          <p:nvPr userDrawn="1"/>
        </p:nvPicPr>
        <p:blipFill>
          <a:blip r:embed="rId2" cstate="email">
            <a:alphaModFix amt="6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9707"/>
            <a:ext cx="12192000" cy="687770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3853219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7479464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015932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7686884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2"/>
          <p:cNvSpPr>
            <a:spLocks noGrp="1"/>
          </p:cNvSpPr>
          <p:nvPr>
            <p:ph type="pic" idx="13"/>
          </p:nvPr>
        </p:nvSpPr>
        <p:spPr>
          <a:xfrm>
            <a:off x="534782" y="430146"/>
            <a:ext cx="11196305" cy="5182226"/>
          </a:xfrm>
          <a:solidFill>
            <a:srgbClr val="545651"/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Drag picture to placeholder or click icon to add</a:t>
            </a:r>
          </a:p>
        </p:txBody>
      </p:sp>
    </p:spTree>
    <p:extLst>
      <p:ext uri="{BB962C8B-B14F-4D97-AF65-F5344CB8AC3E}">
        <p14:creationId xmlns:p14="http://schemas.microsoft.com/office/powerpoint/2010/main" val="71163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1117" y="274639"/>
            <a:ext cx="10831283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1117" y="1600201"/>
            <a:ext cx="10831283" cy="395072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>
            <a:off x="8312515" y="1600202"/>
            <a:ext cx="3269885" cy="2988015"/>
          </a:xfrm>
          <a:solidFill>
            <a:srgbClr val="545651"/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Drag picture to placeholder or click icon to add</a:t>
            </a:r>
          </a:p>
        </p:txBody>
      </p:sp>
    </p:spTree>
    <p:extLst>
      <p:ext uri="{BB962C8B-B14F-4D97-AF65-F5344CB8AC3E}">
        <p14:creationId xmlns:p14="http://schemas.microsoft.com/office/powerpoint/2010/main" val="23132284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2537" y="4501931"/>
            <a:ext cx="10233751" cy="1267044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2536" y="3011380"/>
            <a:ext cx="10233752" cy="139552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1092535" y="378938"/>
            <a:ext cx="10233751" cy="2417007"/>
          </a:xfrm>
          <a:solidFill>
            <a:srgbClr val="545651"/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Drag picture to placeholder or click icon to add</a:t>
            </a:r>
          </a:p>
        </p:txBody>
      </p:sp>
    </p:spTree>
    <p:extLst>
      <p:ext uri="{BB962C8B-B14F-4D97-AF65-F5344CB8AC3E}">
        <p14:creationId xmlns:p14="http://schemas.microsoft.com/office/powerpoint/2010/main" val="41142731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2611" y="274639"/>
            <a:ext cx="11049789" cy="11430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2611" y="1600202"/>
            <a:ext cx="5462671" cy="408386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9386" y="1600202"/>
            <a:ext cx="5273017" cy="408386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6254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78621" y="274638"/>
            <a:ext cx="7903779" cy="741363"/>
          </a:xfrm>
        </p:spPr>
        <p:txBody>
          <a:bodyPr>
            <a:noAutofit/>
          </a:bodyPr>
          <a:lstStyle>
            <a:lvl1pPr>
              <a:defRPr sz="3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78621" y="1215233"/>
            <a:ext cx="3993931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78621" y="1854994"/>
            <a:ext cx="3993931" cy="385979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906115" y="1215233"/>
            <a:ext cx="367628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906115" y="1854994"/>
            <a:ext cx="3676285" cy="385979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Picture Placeholder 2"/>
          <p:cNvSpPr>
            <a:spLocks noGrp="1"/>
          </p:cNvSpPr>
          <p:nvPr>
            <p:ph type="pic" idx="13"/>
          </p:nvPr>
        </p:nvSpPr>
        <p:spPr>
          <a:xfrm>
            <a:off x="207023" y="274638"/>
            <a:ext cx="3269885" cy="2623723"/>
          </a:xfrm>
          <a:solidFill>
            <a:srgbClr val="545651"/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Drag picture to placeholder or click icon to add</a:t>
            </a:r>
          </a:p>
        </p:txBody>
      </p:sp>
      <p:sp>
        <p:nvSpPr>
          <p:cNvPr id="12" name="Picture Placeholder 2"/>
          <p:cNvSpPr>
            <a:spLocks noGrp="1"/>
          </p:cNvSpPr>
          <p:nvPr>
            <p:ph type="pic" idx="14"/>
          </p:nvPr>
        </p:nvSpPr>
        <p:spPr>
          <a:xfrm>
            <a:off x="207023" y="3116479"/>
            <a:ext cx="3269885" cy="2598308"/>
          </a:xfrm>
          <a:solidFill>
            <a:srgbClr val="545651"/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Drag picture to placeholder or click icon to add</a:t>
            </a:r>
          </a:p>
        </p:txBody>
      </p:sp>
    </p:spTree>
    <p:extLst>
      <p:ext uri="{BB962C8B-B14F-4D97-AF65-F5344CB8AC3E}">
        <p14:creationId xmlns:p14="http://schemas.microsoft.com/office/powerpoint/2010/main" val="3136446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961109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2"/>
          <p:cNvSpPr>
            <a:spLocks noGrp="1"/>
          </p:cNvSpPr>
          <p:nvPr>
            <p:ph type="pic" idx="13"/>
          </p:nvPr>
        </p:nvSpPr>
        <p:spPr>
          <a:xfrm>
            <a:off x="288964" y="348214"/>
            <a:ext cx="5187365" cy="5233432"/>
          </a:xfrm>
          <a:solidFill>
            <a:srgbClr val="545651"/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Drag picture to placeholder or click icon to add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5817746" y="348215"/>
            <a:ext cx="5913340" cy="530512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1163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4535" y="273050"/>
            <a:ext cx="6733740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52830" y="273053"/>
            <a:ext cx="3629572" cy="53802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4535" y="1435103"/>
            <a:ext cx="6733740" cy="421823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38582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6938" y="4800601"/>
            <a:ext cx="10585463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96938" y="402899"/>
            <a:ext cx="10585463" cy="432467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96938" y="5367339"/>
            <a:ext cx="10585463" cy="43962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043402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A82425CC-D41E-378A-1943-EF09675D46BB}"/>
              </a:ext>
            </a:extLst>
          </p:cNvPr>
          <p:cNvSpPr/>
          <p:nvPr userDrawn="1"/>
        </p:nvSpPr>
        <p:spPr>
          <a:xfrm>
            <a:off x="4" y="5940104"/>
            <a:ext cx="12191997" cy="917899"/>
          </a:xfrm>
          <a:prstGeom prst="rect">
            <a:avLst/>
          </a:prstGeom>
          <a:solidFill>
            <a:srgbClr val="5D172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B92048C-F25A-F11D-CC19-87B3BDCC0F9D}"/>
              </a:ext>
            </a:extLst>
          </p:cNvPr>
          <p:cNvPicPr>
            <a:picLocks noChangeAspect="1"/>
          </p:cNvPicPr>
          <p:nvPr userDrawn="1"/>
        </p:nvPicPr>
        <p:blipFill>
          <a:blip r:embed="rId1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865" y="6126166"/>
            <a:ext cx="3309760" cy="567851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 flipV="1">
            <a:off x="3" y="-19707"/>
            <a:ext cx="12191997" cy="595980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997" y="274639"/>
            <a:ext cx="10667403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997" y="1600201"/>
            <a:ext cx="10667403" cy="395072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</a:pPr>
            <a:r>
              <a:rPr lang="en-US" dirty="0"/>
              <a:t>Click to edit Master text styles</a:t>
            </a:r>
          </a:p>
          <a:p>
            <a:pPr marL="742950" lvl="1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</a:pPr>
            <a:r>
              <a:rPr lang="en-US" dirty="0"/>
              <a:t>Second level</a:t>
            </a:r>
          </a:p>
          <a:p>
            <a:pPr marL="1143000" lvl="2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</a:pPr>
            <a:r>
              <a:rPr lang="en-US" dirty="0"/>
              <a:t>Third level</a:t>
            </a:r>
          </a:p>
          <a:p>
            <a:pPr marL="1600200" lvl="3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</a:pPr>
            <a:r>
              <a:rPr lang="en-US" dirty="0"/>
              <a:t>Fourth level</a:t>
            </a:r>
          </a:p>
          <a:p>
            <a:pPr marL="2057400" lvl="4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</a:pPr>
            <a:r>
              <a:rPr lang="en-US" dirty="0"/>
              <a:t>Fifth level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E0CAA9E-1B43-D15E-B5F3-1A5FBC25F12E}"/>
              </a:ext>
            </a:extLst>
          </p:cNvPr>
          <p:cNvSpPr txBox="1"/>
          <p:nvPr userDrawn="1"/>
        </p:nvSpPr>
        <p:spPr>
          <a:xfrm>
            <a:off x="6433457" y="6216620"/>
            <a:ext cx="53932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bg1"/>
                </a:solidFill>
                <a:latin typeface="+mj-lt"/>
              </a:rPr>
              <a:t>High Performance Computing Collaboratory</a:t>
            </a:r>
          </a:p>
        </p:txBody>
      </p:sp>
    </p:spTree>
    <p:extLst>
      <p:ext uri="{BB962C8B-B14F-4D97-AF65-F5344CB8AC3E}">
        <p14:creationId xmlns:p14="http://schemas.microsoft.com/office/powerpoint/2010/main" val="3071752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4" r:id="rId8"/>
    <p:sldLayoutId id="2147483685" r:id="rId9"/>
    <p:sldLayoutId id="2147483686" r:id="rId10"/>
    <p:sldLayoutId id="2147483687" r:id="rId11"/>
    <p:sldLayoutId id="2147483688" r:id="rId12"/>
    <p:sldLayoutId id="2147483689" r:id="rId13"/>
    <p:sldLayoutId id="2147483673" r:id="rId14"/>
  </p:sldLayoutIdLst>
  <p:txStyles>
    <p:titleStyle>
      <a:lvl1pPr algn="ctr" defTabSz="457200" rtl="0" eaLnBrk="1" latinLnBrk="0" hangingPunct="1">
        <a:spcBef>
          <a:spcPct val="0"/>
        </a:spcBef>
        <a:buNone/>
        <a:defRPr lang="en-US" sz="4400" kern="1200" dirty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lang="en-US" sz="3200" kern="1200" dirty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lang="en-US" sz="2800" kern="1200" dirty="0">
          <a:solidFill>
            <a:srgbClr val="2D2E2B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lang="en-US" sz="2400" kern="1200" dirty="0">
          <a:solidFill>
            <a:srgbClr val="54565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lang="en-US" sz="2000" kern="1200" dirty="0">
          <a:solidFill>
            <a:srgbClr val="54565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lang="en-US" sz="2000" kern="1200" dirty="0">
          <a:solidFill>
            <a:srgbClr val="54565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5.svg"/><Relationship Id="rId18" Type="http://schemas.openxmlformats.org/officeDocument/2006/relationships/image" Target="../media/image22.png"/><Relationship Id="rId3" Type="http://schemas.openxmlformats.org/officeDocument/2006/relationships/image" Target="../media/image5.svg"/><Relationship Id="rId21" Type="http://schemas.openxmlformats.org/officeDocument/2006/relationships/image" Target="../media/image25.svg"/><Relationship Id="rId7" Type="http://schemas.openxmlformats.org/officeDocument/2006/relationships/image" Target="../media/image9.svg"/><Relationship Id="rId12" Type="http://schemas.openxmlformats.org/officeDocument/2006/relationships/image" Target="../media/image14.png"/><Relationship Id="rId17" Type="http://schemas.openxmlformats.org/officeDocument/2006/relationships/image" Target="../media/image21.svg"/><Relationship Id="rId2" Type="http://schemas.openxmlformats.org/officeDocument/2006/relationships/image" Target="../media/image4.png"/><Relationship Id="rId16" Type="http://schemas.openxmlformats.org/officeDocument/2006/relationships/image" Target="../media/image20.png"/><Relationship Id="rId20" Type="http://schemas.openxmlformats.org/officeDocument/2006/relationships/image" Target="../media/image24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8.png"/><Relationship Id="rId11" Type="http://schemas.openxmlformats.org/officeDocument/2006/relationships/image" Target="../media/image13.svg"/><Relationship Id="rId5" Type="http://schemas.openxmlformats.org/officeDocument/2006/relationships/image" Target="../media/image7.svg"/><Relationship Id="rId15" Type="http://schemas.openxmlformats.org/officeDocument/2006/relationships/image" Target="../media/image17.svg"/><Relationship Id="rId10" Type="http://schemas.openxmlformats.org/officeDocument/2006/relationships/image" Target="../media/image12.png"/><Relationship Id="rId19" Type="http://schemas.openxmlformats.org/officeDocument/2006/relationships/image" Target="../media/image23.svg"/><Relationship Id="rId4" Type="http://schemas.openxmlformats.org/officeDocument/2006/relationships/image" Target="../media/image6.png"/><Relationship Id="rId9" Type="http://schemas.openxmlformats.org/officeDocument/2006/relationships/image" Target="../media/image11.svg"/><Relationship Id="rId14" Type="http://schemas.openxmlformats.org/officeDocument/2006/relationships/image" Target="../media/image16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5.svg"/><Relationship Id="rId3" Type="http://schemas.openxmlformats.org/officeDocument/2006/relationships/image" Target="../media/image5.svg"/><Relationship Id="rId7" Type="http://schemas.openxmlformats.org/officeDocument/2006/relationships/image" Target="../media/image9.svg"/><Relationship Id="rId12" Type="http://schemas.openxmlformats.org/officeDocument/2006/relationships/image" Target="../media/image14.png"/><Relationship Id="rId17" Type="http://schemas.openxmlformats.org/officeDocument/2006/relationships/image" Target="../media/image19.svg"/><Relationship Id="rId2" Type="http://schemas.openxmlformats.org/officeDocument/2006/relationships/image" Target="../media/image4.png"/><Relationship Id="rId16" Type="http://schemas.openxmlformats.org/officeDocument/2006/relationships/image" Target="../media/image18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8.png"/><Relationship Id="rId11" Type="http://schemas.openxmlformats.org/officeDocument/2006/relationships/image" Target="../media/image13.svg"/><Relationship Id="rId5" Type="http://schemas.openxmlformats.org/officeDocument/2006/relationships/image" Target="../media/image7.svg"/><Relationship Id="rId15" Type="http://schemas.openxmlformats.org/officeDocument/2006/relationships/image" Target="../media/image17.sv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svg"/><Relationship Id="rId1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2209800" y="1033384"/>
            <a:ext cx="7772400" cy="1470025"/>
          </a:xfrm>
        </p:spPr>
        <p:txBody>
          <a:bodyPr/>
          <a:lstStyle/>
          <a:p>
            <a:r>
              <a:rPr lang="en-US" dirty="0"/>
              <a:t>Research Data Flow and Why it Matters</a:t>
            </a: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2895600" y="2510497"/>
            <a:ext cx="6400800" cy="777808"/>
          </a:xfrm>
        </p:spPr>
        <p:txBody>
          <a:bodyPr/>
          <a:lstStyle/>
          <a:p>
            <a:r>
              <a:rPr lang="en-US" dirty="0"/>
              <a:t>Kendall Blaylock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668160" y="4474778"/>
            <a:ext cx="5256479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FFFF"/>
                </a:solidFill>
              </a:rPr>
              <a:t>To change the “University Unit Name Here,” </a:t>
            </a:r>
          </a:p>
          <a:p>
            <a:r>
              <a:rPr lang="en-US" sz="1400" dirty="0">
                <a:solidFill>
                  <a:srgbClr val="FFFFFF"/>
                </a:solidFill>
              </a:rPr>
              <a:t>you must modify the Master Slide. Go to your menu bar – select</a:t>
            </a:r>
          </a:p>
          <a:p>
            <a:r>
              <a:rPr lang="en-US" sz="1400" dirty="0">
                <a:solidFill>
                  <a:srgbClr val="FFFFFF"/>
                </a:solidFill>
              </a:rPr>
              <a:t> the </a:t>
            </a:r>
            <a:r>
              <a:rPr lang="en-US" sz="1400" b="1" dirty="0">
                <a:solidFill>
                  <a:srgbClr val="FFFFFF"/>
                </a:solidFill>
              </a:rPr>
              <a:t>View</a:t>
            </a:r>
            <a:r>
              <a:rPr lang="en-US" sz="1400" dirty="0">
                <a:solidFill>
                  <a:srgbClr val="FFFFFF"/>
                </a:solidFill>
              </a:rPr>
              <a:t> tab, in the </a:t>
            </a:r>
            <a:r>
              <a:rPr lang="en-US" sz="1400" b="1" dirty="0">
                <a:solidFill>
                  <a:srgbClr val="FFFFFF"/>
                </a:solidFill>
              </a:rPr>
              <a:t>Master Views </a:t>
            </a:r>
            <a:r>
              <a:rPr lang="en-US" sz="1400" dirty="0">
                <a:solidFill>
                  <a:srgbClr val="FFFFFF"/>
                </a:solidFill>
              </a:rPr>
              <a:t>group, click </a:t>
            </a:r>
            <a:r>
              <a:rPr lang="en-US" sz="1400" b="1" dirty="0">
                <a:solidFill>
                  <a:srgbClr val="FFFFFF"/>
                </a:solidFill>
              </a:rPr>
              <a:t>Slide Master.</a:t>
            </a:r>
          </a:p>
          <a:p>
            <a:r>
              <a:rPr lang="en-US" sz="1400" dirty="0">
                <a:solidFill>
                  <a:srgbClr val="FFFFFF"/>
                </a:solidFill>
              </a:rPr>
              <a:t>You’ll be able to select the text and modify it then. Hit save </a:t>
            </a:r>
          </a:p>
          <a:p>
            <a:r>
              <a:rPr lang="en-US" sz="1400" dirty="0">
                <a:solidFill>
                  <a:srgbClr val="FFFFFF"/>
                </a:solidFill>
              </a:rPr>
              <a:t>and close out of Slide Master</a:t>
            </a:r>
          </a:p>
        </p:txBody>
      </p:sp>
    </p:spTree>
    <p:extLst>
      <p:ext uri="{BB962C8B-B14F-4D97-AF65-F5344CB8AC3E}">
        <p14:creationId xmlns:p14="http://schemas.microsoft.com/office/powerpoint/2010/main" val="1126945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24A0FA2F-C9A9-7497-BB89-AA61336FD729}"/>
              </a:ext>
            </a:extLst>
          </p:cNvPr>
          <p:cNvSpPr/>
          <p:nvPr/>
        </p:nvSpPr>
        <p:spPr>
          <a:xfrm>
            <a:off x="240837" y="3899423"/>
            <a:ext cx="2132960" cy="1792198"/>
          </a:xfrm>
          <a:prstGeom prst="roundRect">
            <a:avLst>
              <a:gd name="adj" fmla="val 4704"/>
            </a:avLst>
          </a:prstGeom>
          <a:solidFill>
            <a:schemeClr val="bg1">
              <a:lumMod val="85000"/>
            </a:schemeClr>
          </a:solidFill>
          <a:ln w="12700">
            <a:solidFill>
              <a:schemeClr val="tx1">
                <a:lumMod val="95000"/>
                <a:lumOff val="5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D41DAD97-29D8-948C-2D7B-CCCC6D16D7D8}"/>
              </a:ext>
            </a:extLst>
          </p:cNvPr>
          <p:cNvSpPr/>
          <p:nvPr/>
        </p:nvSpPr>
        <p:spPr>
          <a:xfrm>
            <a:off x="8483404" y="4326779"/>
            <a:ext cx="3239632" cy="1042565"/>
          </a:xfrm>
          <a:prstGeom prst="roundRect">
            <a:avLst>
              <a:gd name="adj" fmla="val 4704"/>
            </a:avLst>
          </a:prstGeom>
          <a:solidFill>
            <a:srgbClr val="660000"/>
          </a:solidFill>
          <a:ln w="12700">
            <a:solidFill>
              <a:schemeClr val="tx1">
                <a:lumMod val="95000"/>
                <a:lumOff val="5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: Rounded Corners 42">
            <a:extLst>
              <a:ext uri="{FF2B5EF4-FFF2-40B4-BE49-F238E27FC236}">
                <a16:creationId xmlns:a16="http://schemas.microsoft.com/office/drawing/2014/main" id="{FB7401B8-2FA9-938B-C874-2F2637A0400E}"/>
              </a:ext>
            </a:extLst>
          </p:cNvPr>
          <p:cNvSpPr/>
          <p:nvPr/>
        </p:nvSpPr>
        <p:spPr>
          <a:xfrm>
            <a:off x="248093" y="474921"/>
            <a:ext cx="2132960" cy="2870791"/>
          </a:xfrm>
          <a:prstGeom prst="roundRect">
            <a:avLst>
              <a:gd name="adj" fmla="val 4704"/>
            </a:avLst>
          </a:prstGeom>
          <a:solidFill>
            <a:schemeClr val="bg1">
              <a:lumMod val="85000"/>
            </a:schemeClr>
          </a:solidFill>
          <a:ln w="12700">
            <a:solidFill>
              <a:schemeClr val="tx1">
                <a:lumMod val="95000"/>
                <a:lumOff val="5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4" name="Rectangle: Rounded Corners 43">
            <a:extLst>
              <a:ext uri="{FF2B5EF4-FFF2-40B4-BE49-F238E27FC236}">
                <a16:creationId xmlns:a16="http://schemas.microsoft.com/office/drawing/2014/main" id="{7A9DE4D8-C709-1C3A-2C1B-563A752DC38D}"/>
              </a:ext>
            </a:extLst>
          </p:cNvPr>
          <p:cNvSpPr/>
          <p:nvPr/>
        </p:nvSpPr>
        <p:spPr>
          <a:xfrm>
            <a:off x="4282364" y="474921"/>
            <a:ext cx="3401006" cy="2870791"/>
          </a:xfrm>
          <a:prstGeom prst="roundRect">
            <a:avLst>
              <a:gd name="adj" fmla="val 4704"/>
            </a:avLst>
          </a:prstGeom>
          <a:solidFill>
            <a:schemeClr val="bg1">
              <a:lumMod val="85000"/>
            </a:schemeClr>
          </a:solidFill>
          <a:ln w="12700">
            <a:solidFill>
              <a:schemeClr val="tx1">
                <a:lumMod val="95000"/>
                <a:lumOff val="5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: Rounded Corners 44">
            <a:extLst>
              <a:ext uri="{FF2B5EF4-FFF2-40B4-BE49-F238E27FC236}">
                <a16:creationId xmlns:a16="http://schemas.microsoft.com/office/drawing/2014/main" id="{8BA37572-BD7D-C672-2FA4-6901B2E664BC}"/>
              </a:ext>
            </a:extLst>
          </p:cNvPr>
          <p:cNvSpPr/>
          <p:nvPr/>
        </p:nvSpPr>
        <p:spPr>
          <a:xfrm>
            <a:off x="9862188" y="474921"/>
            <a:ext cx="2132960" cy="2870791"/>
          </a:xfrm>
          <a:prstGeom prst="roundRect">
            <a:avLst>
              <a:gd name="adj" fmla="val 4704"/>
            </a:avLst>
          </a:prstGeom>
          <a:solidFill>
            <a:schemeClr val="bg1">
              <a:lumMod val="85000"/>
            </a:schemeClr>
          </a:solidFill>
          <a:ln w="12700">
            <a:solidFill>
              <a:schemeClr val="tx1">
                <a:lumMod val="95000"/>
                <a:lumOff val="5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: Rounded Corners 45">
            <a:extLst>
              <a:ext uri="{FF2B5EF4-FFF2-40B4-BE49-F238E27FC236}">
                <a16:creationId xmlns:a16="http://schemas.microsoft.com/office/drawing/2014/main" id="{34B3B91C-97FF-8614-6E42-CD39FEBEBA07}"/>
              </a:ext>
            </a:extLst>
          </p:cNvPr>
          <p:cNvSpPr/>
          <p:nvPr/>
        </p:nvSpPr>
        <p:spPr>
          <a:xfrm>
            <a:off x="4290528" y="3899423"/>
            <a:ext cx="3410771" cy="1792198"/>
          </a:xfrm>
          <a:prstGeom prst="roundRect">
            <a:avLst>
              <a:gd name="adj" fmla="val 4704"/>
            </a:avLst>
          </a:prstGeom>
          <a:solidFill>
            <a:schemeClr val="bg1">
              <a:lumMod val="85000"/>
            </a:schemeClr>
          </a:solidFill>
          <a:ln w="12700">
            <a:solidFill>
              <a:schemeClr val="tx1">
                <a:lumMod val="95000"/>
                <a:lumOff val="5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Graphic 6" descr="Server with solid fill">
            <a:extLst>
              <a:ext uri="{FF2B5EF4-FFF2-40B4-BE49-F238E27FC236}">
                <a16:creationId xmlns:a16="http://schemas.microsoft.com/office/drawing/2014/main" id="{C2C575AB-BE44-6F1F-7401-0AE47A68235C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645356" y="4526816"/>
            <a:ext cx="842528" cy="842528"/>
          </a:xfrm>
          <a:prstGeom prst="rect">
            <a:avLst/>
          </a:prstGeom>
        </p:spPr>
      </p:pic>
      <p:pic>
        <p:nvPicPr>
          <p:cNvPr id="23" name="Graphic 22" descr="Laptop with solid fill">
            <a:extLst>
              <a:ext uri="{FF2B5EF4-FFF2-40B4-BE49-F238E27FC236}">
                <a16:creationId xmlns:a16="http://schemas.microsoft.com/office/drawing/2014/main" id="{7CB9D7BD-F6D6-C00A-D326-E2834893BC8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587335" y="2088017"/>
            <a:ext cx="1127939" cy="1127939"/>
          </a:xfrm>
          <a:prstGeom prst="rect">
            <a:avLst/>
          </a:prstGeom>
        </p:spPr>
      </p:pic>
      <p:pic>
        <p:nvPicPr>
          <p:cNvPr id="24" name="Graphic 23" descr="Laptop with solid fill">
            <a:extLst>
              <a:ext uri="{FF2B5EF4-FFF2-40B4-BE49-F238E27FC236}">
                <a16:creationId xmlns:a16="http://schemas.microsoft.com/office/drawing/2014/main" id="{4E6E713D-ECE2-8D5B-FEA3-034D36F9472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311139" y="2088017"/>
            <a:ext cx="1127939" cy="1127939"/>
          </a:xfrm>
          <a:prstGeom prst="rect">
            <a:avLst/>
          </a:prstGeom>
        </p:spPr>
      </p:pic>
      <p:pic>
        <p:nvPicPr>
          <p:cNvPr id="25" name="Graphic 24" descr="Laptop with solid fill">
            <a:extLst>
              <a:ext uri="{FF2B5EF4-FFF2-40B4-BE49-F238E27FC236}">
                <a16:creationId xmlns:a16="http://schemas.microsoft.com/office/drawing/2014/main" id="{F6E7C005-C150-439E-56F7-375BD8D682C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423232" y="901637"/>
            <a:ext cx="1127939" cy="1127939"/>
          </a:xfrm>
          <a:prstGeom prst="rect">
            <a:avLst/>
          </a:prstGeom>
        </p:spPr>
      </p:pic>
      <p:pic>
        <p:nvPicPr>
          <p:cNvPr id="27" name="Graphic 26" descr="A robot with a raised arm">
            <a:extLst>
              <a:ext uri="{FF2B5EF4-FFF2-40B4-BE49-F238E27FC236}">
                <a16:creationId xmlns:a16="http://schemas.microsoft.com/office/drawing/2014/main" id="{45EC57E8-35AE-07C5-2BC1-B8A83D0C76D6}"/>
              </a:ext>
            </a:extLst>
          </p:cNvPr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03848" y="547534"/>
            <a:ext cx="2407164" cy="2407164"/>
          </a:xfrm>
          <a:prstGeom prst="rect">
            <a:avLst/>
          </a:prstGeom>
        </p:spPr>
      </p:pic>
      <p:pic>
        <p:nvPicPr>
          <p:cNvPr id="29" name="Graphic 28" descr="Share with solid fill">
            <a:extLst>
              <a:ext uri="{FF2B5EF4-FFF2-40B4-BE49-F238E27FC236}">
                <a16:creationId xmlns:a16="http://schemas.microsoft.com/office/drawing/2014/main" id="{949D29CF-081C-363C-12A8-6F9F3DC86020}"/>
              </a:ext>
            </a:extLst>
          </p:cNvPr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5634647" y="2029576"/>
            <a:ext cx="364451" cy="364451"/>
          </a:xfrm>
          <a:prstGeom prst="rect">
            <a:avLst/>
          </a:prstGeom>
        </p:spPr>
      </p:pic>
      <p:pic>
        <p:nvPicPr>
          <p:cNvPr id="31" name="Graphic 30" descr="Web design with solid fill">
            <a:extLst>
              <a:ext uri="{FF2B5EF4-FFF2-40B4-BE49-F238E27FC236}">
                <a16:creationId xmlns:a16="http://schemas.microsoft.com/office/drawing/2014/main" id="{25693DB7-80F5-9AF6-73BF-22D592C5E198}"/>
              </a:ext>
            </a:extLst>
          </p:cNvPr>
          <p:cNvPicPr>
            <a:picLocks noChangeAspect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8467954" y="2239734"/>
            <a:ext cx="609649" cy="609649"/>
          </a:xfrm>
          <a:prstGeom prst="rect">
            <a:avLst/>
          </a:prstGeom>
        </p:spPr>
      </p:pic>
      <p:pic>
        <p:nvPicPr>
          <p:cNvPr id="33" name="Graphic 32" descr="@ with solid fill">
            <a:extLst>
              <a:ext uri="{FF2B5EF4-FFF2-40B4-BE49-F238E27FC236}">
                <a16:creationId xmlns:a16="http://schemas.microsoft.com/office/drawing/2014/main" id="{42D775DA-3106-D786-0B6E-126334F24108}"/>
              </a:ext>
            </a:extLst>
          </p:cNvPr>
          <p:cNvPicPr>
            <a:picLocks noChangeAspect="1"/>
          </p:cNvPicPr>
          <p:nvPr/>
        </p:nvPicPr>
        <p:blipFill>
          <a:blip r:embed="rId12" cstate="email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8467878" y="965555"/>
            <a:ext cx="609649" cy="609649"/>
          </a:xfrm>
          <a:prstGeom prst="rect">
            <a:avLst/>
          </a:prstGeom>
        </p:spPr>
      </p:pic>
      <p:pic>
        <p:nvPicPr>
          <p:cNvPr id="34" name="Graphic 33" descr="@ with solid fill">
            <a:extLst>
              <a:ext uri="{FF2B5EF4-FFF2-40B4-BE49-F238E27FC236}">
                <a16:creationId xmlns:a16="http://schemas.microsoft.com/office/drawing/2014/main" id="{AD9E32C8-A4C3-B0F2-271F-241ECBDD2E07}"/>
              </a:ext>
            </a:extLst>
          </p:cNvPr>
          <p:cNvPicPr>
            <a:picLocks noChangeAspect="1"/>
          </p:cNvPicPr>
          <p:nvPr/>
        </p:nvPicPr>
        <p:blipFill>
          <a:blip r:embed="rId12" cstate="email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6000796" y="2102635"/>
            <a:ext cx="218334" cy="218334"/>
          </a:xfrm>
          <a:prstGeom prst="rect">
            <a:avLst/>
          </a:prstGeom>
        </p:spPr>
      </p:pic>
      <p:pic>
        <p:nvPicPr>
          <p:cNvPr id="40" name="Graphic 39" descr="Building with solid fill">
            <a:extLst>
              <a:ext uri="{FF2B5EF4-FFF2-40B4-BE49-F238E27FC236}">
                <a16:creationId xmlns:a16="http://schemas.microsoft.com/office/drawing/2014/main" id="{C74137A2-B45C-873F-76E5-3C6AD06E1CE8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9995956" y="1256641"/>
            <a:ext cx="1888848" cy="1888848"/>
          </a:xfrm>
          <a:prstGeom prst="rect">
            <a:avLst/>
          </a:prstGeom>
        </p:spPr>
      </p:pic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FF1AC83B-2543-C9C7-1C48-C5177850AF37}"/>
              </a:ext>
            </a:extLst>
          </p:cNvPr>
          <p:cNvCxnSpPr>
            <a:cxnSpLocks/>
          </p:cNvCxnSpPr>
          <p:nvPr/>
        </p:nvCxnSpPr>
        <p:spPr>
          <a:xfrm>
            <a:off x="7683219" y="1555968"/>
            <a:ext cx="2178969" cy="621"/>
          </a:xfrm>
          <a:prstGeom prst="straightConnector1">
            <a:avLst/>
          </a:prstGeom>
          <a:ln>
            <a:solidFill>
              <a:srgbClr val="660000"/>
            </a:solidFill>
            <a:prstDash val="dash"/>
            <a:headEnd type="triangle" w="lg" len="lg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id="{B1F5E04B-4410-6D0B-03BE-3FF98E251D86}"/>
              </a:ext>
            </a:extLst>
          </p:cNvPr>
          <p:cNvCxnSpPr>
            <a:cxnSpLocks/>
          </p:cNvCxnSpPr>
          <p:nvPr/>
        </p:nvCxnSpPr>
        <p:spPr>
          <a:xfrm flipV="1">
            <a:off x="5038782" y="1814342"/>
            <a:ext cx="413402" cy="503368"/>
          </a:xfrm>
          <a:prstGeom prst="straightConnector1">
            <a:avLst/>
          </a:prstGeom>
          <a:ln>
            <a:solidFill>
              <a:srgbClr val="660000"/>
            </a:solidFill>
            <a:prstDash val="dash"/>
            <a:headEnd type="triangle" w="lg" len="lg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>
            <a:extLst>
              <a:ext uri="{FF2B5EF4-FFF2-40B4-BE49-F238E27FC236}">
                <a16:creationId xmlns:a16="http://schemas.microsoft.com/office/drawing/2014/main" id="{73CE0F49-7089-61CC-A862-FFE2BF497D11}"/>
              </a:ext>
            </a:extLst>
          </p:cNvPr>
          <p:cNvCxnSpPr>
            <a:cxnSpLocks/>
          </p:cNvCxnSpPr>
          <p:nvPr/>
        </p:nvCxnSpPr>
        <p:spPr>
          <a:xfrm flipH="1" flipV="1">
            <a:off x="6519364" y="1810512"/>
            <a:ext cx="411480" cy="502920"/>
          </a:xfrm>
          <a:prstGeom prst="straightConnector1">
            <a:avLst/>
          </a:prstGeom>
          <a:ln>
            <a:solidFill>
              <a:srgbClr val="660000"/>
            </a:solidFill>
            <a:prstDash val="dash"/>
            <a:headEnd type="triangle" w="lg" len="lg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>
            <a:extLst>
              <a:ext uri="{FF2B5EF4-FFF2-40B4-BE49-F238E27FC236}">
                <a16:creationId xmlns:a16="http://schemas.microsoft.com/office/drawing/2014/main" id="{43587FD2-DF4E-6576-4A63-7EF1D1473A57}"/>
              </a:ext>
            </a:extLst>
          </p:cNvPr>
          <p:cNvCxnSpPr>
            <a:cxnSpLocks/>
          </p:cNvCxnSpPr>
          <p:nvPr/>
        </p:nvCxnSpPr>
        <p:spPr>
          <a:xfrm>
            <a:off x="5559879" y="2748757"/>
            <a:ext cx="881742" cy="0"/>
          </a:xfrm>
          <a:prstGeom prst="straightConnector1">
            <a:avLst/>
          </a:prstGeom>
          <a:ln>
            <a:solidFill>
              <a:srgbClr val="660000"/>
            </a:solidFill>
            <a:prstDash val="dash"/>
            <a:headEnd type="triangle" w="lg" len="lg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>
            <a:extLst>
              <a:ext uri="{FF2B5EF4-FFF2-40B4-BE49-F238E27FC236}">
                <a16:creationId xmlns:a16="http://schemas.microsoft.com/office/drawing/2014/main" id="{2038BFD3-2EC0-0369-D174-551681690D9F}"/>
              </a:ext>
            </a:extLst>
          </p:cNvPr>
          <p:cNvCxnSpPr>
            <a:cxnSpLocks/>
            <a:stCxn id="46" idx="0"/>
            <a:endCxn id="44" idx="2"/>
          </p:cNvCxnSpPr>
          <p:nvPr/>
        </p:nvCxnSpPr>
        <p:spPr>
          <a:xfrm flipH="1" flipV="1">
            <a:off x="5982867" y="3345712"/>
            <a:ext cx="13047" cy="553711"/>
          </a:xfrm>
          <a:prstGeom prst="straightConnector1">
            <a:avLst/>
          </a:prstGeom>
          <a:ln>
            <a:solidFill>
              <a:srgbClr val="660000"/>
            </a:solidFill>
            <a:prstDash val="dash"/>
            <a:headEnd type="triangle" w="lg" len="lg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9" name="TextBox 78">
            <a:extLst>
              <a:ext uri="{FF2B5EF4-FFF2-40B4-BE49-F238E27FC236}">
                <a16:creationId xmlns:a16="http://schemas.microsoft.com/office/drawing/2014/main" id="{C61E9E87-0D5F-B36F-F549-5AC456BC0BE8}"/>
              </a:ext>
            </a:extLst>
          </p:cNvPr>
          <p:cNvSpPr txBox="1"/>
          <p:nvPr/>
        </p:nvSpPr>
        <p:spPr>
          <a:xfrm>
            <a:off x="248093" y="474921"/>
            <a:ext cx="21329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u="sng" dirty="0">
                <a:latin typeface="Arial Rounded MT Bold" panose="020F0704030504030204" pitchFamily="34" charset="0"/>
              </a:rPr>
              <a:t>Cowbell Test Robot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0D8E40BD-0D3A-13EC-BADD-9CDE01383435}"/>
              </a:ext>
            </a:extLst>
          </p:cNvPr>
          <p:cNvSpPr txBox="1"/>
          <p:nvPr/>
        </p:nvSpPr>
        <p:spPr>
          <a:xfrm>
            <a:off x="4282364" y="476636"/>
            <a:ext cx="340100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u="sng" dirty="0">
                <a:latin typeface="Arial Rounded MT Bold" panose="020F0704030504030204" pitchFamily="34" charset="0"/>
              </a:rPr>
              <a:t>MSU Cowbell Lab 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06D8776E-BD73-A654-887F-F594354056D8}"/>
              </a:ext>
            </a:extLst>
          </p:cNvPr>
          <p:cNvSpPr txBox="1"/>
          <p:nvPr/>
        </p:nvSpPr>
        <p:spPr>
          <a:xfrm>
            <a:off x="9862187" y="469994"/>
            <a:ext cx="213296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u="sng" dirty="0">
                <a:latin typeface="Arial Rounded MT Bold" panose="020F0704030504030204" pitchFamily="34" charset="0"/>
              </a:rPr>
              <a:t>More Cowbell Inc.</a:t>
            </a:r>
          </a:p>
          <a:p>
            <a:pPr algn="ctr"/>
            <a:r>
              <a:rPr lang="en-US" sz="1600" b="1" dirty="0">
                <a:latin typeface="Arial Rounded MT Bold" panose="020F0704030504030204" pitchFamily="34" charset="0"/>
              </a:rPr>
              <a:t>(Sponsor)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00294F12-C88F-FEE0-99AE-9E6E5653B943}"/>
              </a:ext>
            </a:extLst>
          </p:cNvPr>
          <p:cNvSpPr txBox="1"/>
          <p:nvPr/>
        </p:nvSpPr>
        <p:spPr>
          <a:xfrm>
            <a:off x="4300293" y="3903006"/>
            <a:ext cx="340100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u="sng" dirty="0">
                <a:latin typeface="Arial Rounded MT Bold" panose="020F0704030504030204" pitchFamily="34" charset="0"/>
              </a:rPr>
              <a:t>MSU Network Storage </a:t>
            </a:r>
          </a:p>
        </p:txBody>
      </p:sp>
      <p:pic>
        <p:nvPicPr>
          <p:cNvPr id="84" name="Graphic 83" descr="Server with solid fill">
            <a:extLst>
              <a:ext uri="{FF2B5EF4-FFF2-40B4-BE49-F238E27FC236}">
                <a16:creationId xmlns:a16="http://schemas.microsoft.com/office/drawing/2014/main" id="{9DFA42AB-61BD-2803-A263-5BB6D1435BBF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579532" y="4526816"/>
            <a:ext cx="842528" cy="842528"/>
          </a:xfrm>
          <a:prstGeom prst="rect">
            <a:avLst/>
          </a:prstGeom>
        </p:spPr>
      </p:pic>
      <p:pic>
        <p:nvPicPr>
          <p:cNvPr id="85" name="Graphic 84" descr="Server with solid fill">
            <a:extLst>
              <a:ext uri="{FF2B5EF4-FFF2-40B4-BE49-F238E27FC236}">
                <a16:creationId xmlns:a16="http://schemas.microsoft.com/office/drawing/2014/main" id="{FD304521-D993-C94E-F391-B0D96934908B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509580" y="4526816"/>
            <a:ext cx="842528" cy="842528"/>
          </a:xfrm>
          <a:prstGeom prst="rect">
            <a:avLst/>
          </a:prstGeom>
        </p:spPr>
      </p:pic>
      <p:cxnSp>
        <p:nvCxnSpPr>
          <p:cNvPr id="2" name="Straight Arrow Connector 1">
            <a:extLst>
              <a:ext uri="{FF2B5EF4-FFF2-40B4-BE49-F238E27FC236}">
                <a16:creationId xmlns:a16="http://schemas.microsoft.com/office/drawing/2014/main" id="{75DE2B02-EF45-1ABA-4433-15129DD7ABE0}"/>
              </a:ext>
            </a:extLst>
          </p:cNvPr>
          <p:cNvCxnSpPr>
            <a:cxnSpLocks/>
          </p:cNvCxnSpPr>
          <p:nvPr/>
        </p:nvCxnSpPr>
        <p:spPr>
          <a:xfrm>
            <a:off x="7690017" y="2221119"/>
            <a:ext cx="2178969" cy="621"/>
          </a:xfrm>
          <a:prstGeom prst="straightConnector1">
            <a:avLst/>
          </a:prstGeom>
          <a:ln>
            <a:solidFill>
              <a:srgbClr val="660000"/>
            </a:solidFill>
            <a:prstDash val="dash"/>
            <a:headEnd type="none" w="lg" len="lg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ACA4ACF2-802F-477F-5B8A-148E527B7760}"/>
              </a:ext>
            </a:extLst>
          </p:cNvPr>
          <p:cNvSpPr txBox="1"/>
          <p:nvPr/>
        </p:nvSpPr>
        <p:spPr>
          <a:xfrm>
            <a:off x="8498854" y="4454144"/>
            <a:ext cx="322418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What if we upgrade to Cowbell Test Robot 2.0?</a:t>
            </a:r>
          </a:p>
        </p:txBody>
      </p:sp>
      <p:pic>
        <p:nvPicPr>
          <p:cNvPr id="9" name="Graphic 8" descr="Ethernet outline">
            <a:extLst>
              <a:ext uri="{FF2B5EF4-FFF2-40B4-BE49-F238E27FC236}">
                <a16:creationId xmlns:a16="http://schemas.microsoft.com/office/drawing/2014/main" id="{06E3FB0B-14BD-C6CA-6464-47342C5D8C42}"/>
              </a:ext>
            </a:extLst>
          </p:cNvPr>
          <p:cNvPicPr>
            <a:picLocks noChangeAspect="1"/>
          </p:cNvPicPr>
          <p:nvPr/>
        </p:nvPicPr>
        <p:blipFill>
          <a:blip r:embed="rId16" cstate="email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3007279" y="4306516"/>
            <a:ext cx="641564" cy="641564"/>
          </a:xfrm>
          <a:prstGeom prst="rect">
            <a:avLst/>
          </a:prstGeom>
        </p:spPr>
      </p:pic>
      <p:pic>
        <p:nvPicPr>
          <p:cNvPr id="11" name="Graphic 10" descr="Monitor with solid fill">
            <a:extLst>
              <a:ext uri="{FF2B5EF4-FFF2-40B4-BE49-F238E27FC236}">
                <a16:creationId xmlns:a16="http://schemas.microsoft.com/office/drawing/2014/main" id="{0AB396A1-EEBD-6B6F-4B24-FC4DFFC5C2CE}"/>
              </a:ext>
            </a:extLst>
          </p:cNvPr>
          <p:cNvPicPr>
            <a:picLocks noChangeAspect="1"/>
          </p:cNvPicPr>
          <p:nvPr/>
        </p:nvPicPr>
        <p:blipFill>
          <a:blip r:embed="rId18" cstate="email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9"/>
              </a:ext>
            </a:extLst>
          </a:blip>
          <a:stretch>
            <a:fillRect/>
          </a:stretch>
        </p:blipFill>
        <p:spPr>
          <a:xfrm>
            <a:off x="973376" y="2628772"/>
            <a:ext cx="686056" cy="686056"/>
          </a:xfrm>
          <a:prstGeom prst="rect">
            <a:avLst/>
          </a:prstGeom>
        </p:spPr>
      </p:pic>
      <p:pic>
        <p:nvPicPr>
          <p:cNvPr id="14" name="Graphic 13" descr="Syncing cloud with solid fill">
            <a:extLst>
              <a:ext uri="{FF2B5EF4-FFF2-40B4-BE49-F238E27FC236}">
                <a16:creationId xmlns:a16="http://schemas.microsoft.com/office/drawing/2014/main" id="{5FC13312-48D4-75CF-F3B8-B1E03FFB400B}"/>
              </a:ext>
            </a:extLst>
          </p:cNvPr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1"/>
              </a:ext>
            </a:extLst>
          </a:blip>
          <a:stretch>
            <a:fillRect/>
          </a:stretch>
        </p:blipFill>
        <p:spPr>
          <a:xfrm>
            <a:off x="857480" y="4350887"/>
            <a:ext cx="914400" cy="914400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C17CFE11-E989-B50E-8ECA-AEBFDE951794}"/>
              </a:ext>
            </a:extLst>
          </p:cNvPr>
          <p:cNvSpPr txBox="1"/>
          <p:nvPr/>
        </p:nvSpPr>
        <p:spPr>
          <a:xfrm>
            <a:off x="236282" y="3912636"/>
            <a:ext cx="21329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u="sng" dirty="0">
                <a:latin typeface="Arial Rounded MT Bold" panose="020F0704030504030204" pitchFamily="34" charset="0"/>
              </a:rPr>
              <a:t>Cowbell Cloud Co.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E97B622B-7701-7537-DA98-4C1E42FFF1F3}"/>
              </a:ext>
            </a:extLst>
          </p:cNvPr>
          <p:cNvCxnSpPr>
            <a:cxnSpLocks/>
          </p:cNvCxnSpPr>
          <p:nvPr/>
        </p:nvCxnSpPr>
        <p:spPr>
          <a:xfrm flipH="1" flipV="1">
            <a:off x="1314573" y="3358925"/>
            <a:ext cx="13047" cy="553711"/>
          </a:xfrm>
          <a:prstGeom prst="straightConnector1">
            <a:avLst/>
          </a:prstGeom>
          <a:ln>
            <a:solidFill>
              <a:srgbClr val="660000"/>
            </a:solidFill>
            <a:prstDash val="dash"/>
            <a:headEnd type="triangle" w="lg" len="lg"/>
            <a:tailEnd type="non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8539220B-40E2-2FDB-E452-842AB647D538}"/>
              </a:ext>
            </a:extLst>
          </p:cNvPr>
          <p:cNvCxnSpPr/>
          <p:nvPr/>
        </p:nvCxnSpPr>
        <p:spPr>
          <a:xfrm>
            <a:off x="2377406" y="4838702"/>
            <a:ext cx="1901311" cy="0"/>
          </a:xfrm>
          <a:prstGeom prst="straightConnector1">
            <a:avLst/>
          </a:prstGeom>
          <a:ln>
            <a:solidFill>
              <a:srgbClr val="660000"/>
            </a:solidFill>
            <a:prstDash val="dash"/>
            <a:headEnd type="none" w="lg" len="lg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382327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F47342-4A47-8457-3CD6-41756C0CBC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Benefits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95A146-24E6-6C09-6C98-42C31FD33C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Better project data awareness for all team members.</a:t>
            </a:r>
          </a:p>
          <a:p>
            <a:r>
              <a:rPr lang="en-US" dirty="0"/>
              <a:t>Consistent data practices across departments.</a:t>
            </a:r>
          </a:p>
          <a:p>
            <a:r>
              <a:rPr lang="en-US" dirty="0"/>
              <a:t>IT support knowledge of unique technology requirements for a project.</a:t>
            </a:r>
          </a:p>
          <a:p>
            <a:r>
              <a:rPr lang="en-US" dirty="0"/>
              <a:t>Better strategy for technology implementation based on data flow needs.</a:t>
            </a:r>
          </a:p>
          <a:p>
            <a:r>
              <a:rPr lang="en-US" dirty="0"/>
              <a:t>Enhanced regulatory compliance awareness, documentation, and processes.</a:t>
            </a:r>
          </a:p>
          <a:p>
            <a:r>
              <a:rPr lang="en-US" dirty="0"/>
              <a:t>Improved disaster recovery for research at MSU.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68596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DCB13305-2D52-D930-B4FA-579B3831278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Thank You</a:t>
            </a:r>
          </a:p>
        </p:txBody>
      </p:sp>
      <p:sp>
        <p:nvSpPr>
          <p:cNvPr id="9" name="Subtitle 8">
            <a:extLst>
              <a:ext uri="{FF2B5EF4-FFF2-40B4-BE49-F238E27FC236}">
                <a16:creationId xmlns:a16="http://schemas.microsoft.com/office/drawing/2014/main" id="{8E1970D8-B662-5929-9EDE-F3E2FCE8A5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28800" y="3436374"/>
            <a:ext cx="8534400" cy="1752600"/>
          </a:xfrm>
        </p:spPr>
        <p:txBody>
          <a:bodyPr/>
          <a:lstStyle/>
          <a:p>
            <a:r>
              <a:rPr lang="en-US" dirty="0"/>
              <a:t>Kendall Blaylock</a:t>
            </a:r>
          </a:p>
          <a:p>
            <a:r>
              <a:rPr lang="en-US" dirty="0"/>
              <a:t>kendallb@hpc.msstate.edu</a:t>
            </a:r>
          </a:p>
        </p:txBody>
      </p:sp>
    </p:spTree>
    <p:extLst>
      <p:ext uri="{BB962C8B-B14F-4D97-AF65-F5344CB8AC3E}">
        <p14:creationId xmlns:p14="http://schemas.microsoft.com/office/powerpoint/2010/main" val="15531702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E76C2EB-9BD0-78EE-DC0F-0E541AF48A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Research Data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0A3CAE9-2FB3-6AB5-560A-B804A71207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Every research project at MSU has some kind data associated with it.</a:t>
            </a:r>
          </a:p>
          <a:p>
            <a:r>
              <a:rPr lang="en-US" dirty="0"/>
              <a:t>Types of data related to research at MSU.</a:t>
            </a:r>
          </a:p>
          <a:p>
            <a:pPr lvl="1"/>
            <a:r>
              <a:rPr lang="en-US" dirty="0"/>
              <a:t>Administrative data</a:t>
            </a:r>
          </a:p>
          <a:p>
            <a:pPr lvl="1"/>
            <a:r>
              <a:rPr lang="en-US" dirty="0"/>
              <a:t>Internal project data</a:t>
            </a:r>
          </a:p>
          <a:p>
            <a:pPr lvl="1"/>
            <a:r>
              <a:rPr lang="en-US" dirty="0"/>
              <a:t>Experimentation data</a:t>
            </a:r>
          </a:p>
          <a:p>
            <a:pPr lvl="1"/>
            <a:r>
              <a:rPr lang="en-US" dirty="0"/>
              <a:t>Publication data</a:t>
            </a:r>
          </a:p>
          <a:p>
            <a:pPr lvl="1"/>
            <a:r>
              <a:rPr lang="en-US" dirty="0"/>
              <a:t>Much more….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51676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790569-D179-2F13-BC9E-30A3220CFD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Flow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532CDC-7E9F-9AE3-7B52-27BCCB6490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Sometimes required as part of a project proposal.</a:t>
            </a:r>
          </a:p>
          <a:p>
            <a:r>
              <a:rPr lang="en-US" dirty="0"/>
              <a:t>Range from very simple to extremely complex.</a:t>
            </a:r>
          </a:p>
          <a:p>
            <a:r>
              <a:rPr lang="en-US" dirty="0"/>
              <a:t>Include any regular data information for the project.</a:t>
            </a:r>
          </a:p>
          <a:p>
            <a:pPr lvl="1"/>
            <a:r>
              <a:rPr lang="en-US" dirty="0"/>
              <a:t>What is the data?</a:t>
            </a:r>
          </a:p>
          <a:p>
            <a:pPr lvl="1"/>
            <a:r>
              <a:rPr lang="en-US" dirty="0"/>
              <a:t>What is the category of the data?</a:t>
            </a:r>
          </a:p>
          <a:p>
            <a:pPr lvl="1"/>
            <a:r>
              <a:rPr lang="en-US" dirty="0"/>
              <a:t>Where will the data be stored?</a:t>
            </a:r>
          </a:p>
          <a:p>
            <a:pPr lvl="1"/>
            <a:r>
              <a:rPr lang="en-US" dirty="0"/>
              <a:t>How will the data be transferred?</a:t>
            </a:r>
          </a:p>
          <a:p>
            <a:pPr lvl="1"/>
            <a:r>
              <a:rPr lang="en-US" dirty="0"/>
              <a:t>Other?</a:t>
            </a:r>
          </a:p>
        </p:txBody>
      </p:sp>
    </p:spTree>
    <p:extLst>
      <p:ext uri="{BB962C8B-B14F-4D97-AF65-F5344CB8AC3E}">
        <p14:creationId xmlns:p14="http://schemas.microsoft.com/office/powerpoint/2010/main" val="11295668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6DA72A-42A3-E522-DA27-1B3CF8204C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Requirements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8E1679-0225-ECD6-5507-F94B9D47F1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documenting data flow, consider any specialized data requirements.</a:t>
            </a:r>
          </a:p>
          <a:p>
            <a:pPr lvl="1"/>
            <a:r>
              <a:rPr lang="en-US" dirty="0"/>
              <a:t>Data handling requirements from the sponsor</a:t>
            </a:r>
          </a:p>
          <a:p>
            <a:pPr lvl="1"/>
            <a:r>
              <a:rPr lang="en-US" dirty="0"/>
              <a:t>Information Security requirements</a:t>
            </a:r>
          </a:p>
          <a:p>
            <a:pPr lvl="1"/>
            <a:r>
              <a:rPr lang="en-US" dirty="0"/>
              <a:t>Data retention requirements</a:t>
            </a:r>
          </a:p>
          <a:p>
            <a:pPr lvl="1"/>
            <a:r>
              <a:rPr lang="en-US" dirty="0"/>
              <a:t>Other</a:t>
            </a:r>
          </a:p>
        </p:txBody>
      </p:sp>
    </p:spTree>
    <p:extLst>
      <p:ext uri="{BB962C8B-B14F-4D97-AF65-F5344CB8AC3E}">
        <p14:creationId xmlns:p14="http://schemas.microsoft.com/office/powerpoint/2010/main" val="28579259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A3EAFA-4D88-2BBC-BBDC-F1CA1AB3E4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Scenario – Data Types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CCBF92-6A4A-E000-8DCE-B33CC4FED0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Proposal to create the perfect cowbell</a:t>
            </a:r>
          </a:p>
          <a:p>
            <a:pPr lvl="1"/>
            <a:r>
              <a:rPr lang="en-US" dirty="0"/>
              <a:t>Expected Project Data Types</a:t>
            </a:r>
          </a:p>
          <a:p>
            <a:pPr lvl="2"/>
            <a:r>
              <a:rPr lang="en-US" dirty="0"/>
              <a:t>Internal project management data (internal only)</a:t>
            </a:r>
          </a:p>
          <a:p>
            <a:pPr lvl="2"/>
            <a:r>
              <a:rPr lang="en-US" dirty="0"/>
              <a:t>Design and materials data (CUI)</a:t>
            </a:r>
          </a:p>
          <a:p>
            <a:pPr lvl="2"/>
            <a:r>
              <a:rPr lang="en-US" dirty="0"/>
              <a:t>Project reports (sensitive – limited dissemination)</a:t>
            </a:r>
          </a:p>
          <a:p>
            <a:pPr lvl="3"/>
            <a:r>
              <a:rPr lang="en-US" dirty="0"/>
              <a:t>Sponsor and internal team only</a:t>
            </a:r>
          </a:p>
          <a:p>
            <a:pPr lvl="2"/>
            <a:r>
              <a:rPr lang="en-US" dirty="0"/>
              <a:t>Publications (sensitive and public)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11038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A9A9A1-EAC7-F8C6-68F0-285C66200B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Scenario – Data Storage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C57795-16F7-1529-5267-214CE7A8FA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Expected data storage</a:t>
            </a:r>
          </a:p>
          <a:p>
            <a:pPr lvl="2"/>
            <a:r>
              <a:rPr lang="en-US" dirty="0"/>
              <a:t>Specialized equipment storage</a:t>
            </a:r>
          </a:p>
          <a:p>
            <a:pPr lvl="2"/>
            <a:r>
              <a:rPr lang="en-US" dirty="0"/>
              <a:t>External USB drive</a:t>
            </a:r>
          </a:p>
          <a:p>
            <a:pPr lvl="2"/>
            <a:r>
              <a:rPr lang="en-US" dirty="0"/>
              <a:t>MSU network storage</a:t>
            </a:r>
          </a:p>
          <a:p>
            <a:pPr lvl="2"/>
            <a:r>
              <a:rPr lang="en-US" dirty="0"/>
              <a:t>MSU Team member workstations</a:t>
            </a:r>
          </a:p>
        </p:txBody>
      </p:sp>
    </p:spTree>
    <p:extLst>
      <p:ext uri="{BB962C8B-B14F-4D97-AF65-F5344CB8AC3E}">
        <p14:creationId xmlns:p14="http://schemas.microsoft.com/office/powerpoint/2010/main" val="10152087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C201A3-3C63-4746-065D-27A51E1C5F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Scenario – Data Transfer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A3A1D6-BC97-0910-09C4-B5DA7CF8F2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Direct data transfer</a:t>
            </a:r>
          </a:p>
          <a:p>
            <a:pPr lvl="2"/>
            <a:r>
              <a:rPr lang="en-US" dirty="0"/>
              <a:t>Specialized equipment </a:t>
            </a:r>
            <a:r>
              <a:rPr lang="en-US" dirty="0">
                <a:sym typeface="Wingdings" panose="05000000000000000000" pitchFamily="2" charset="2"/>
              </a:rPr>
              <a:t></a:t>
            </a:r>
            <a:r>
              <a:rPr lang="en-US" dirty="0"/>
              <a:t> USB storage</a:t>
            </a:r>
          </a:p>
          <a:p>
            <a:pPr lvl="2"/>
            <a:r>
              <a:rPr lang="en-US" dirty="0"/>
              <a:t>USB storage </a:t>
            </a:r>
            <a:r>
              <a:rPr lang="en-US" dirty="0">
                <a:sym typeface="Wingdings" panose="05000000000000000000" pitchFamily="2" charset="2"/>
              </a:rPr>
              <a:t></a:t>
            </a:r>
            <a:r>
              <a:rPr lang="en-US" dirty="0"/>
              <a:t> Team Workstations</a:t>
            </a:r>
          </a:p>
          <a:p>
            <a:pPr lvl="1"/>
            <a:r>
              <a:rPr lang="en-US" dirty="0"/>
              <a:t>Remote data transfer</a:t>
            </a:r>
          </a:p>
          <a:p>
            <a:pPr lvl="2"/>
            <a:r>
              <a:rPr lang="en-US" dirty="0"/>
              <a:t>Team Workstation </a:t>
            </a:r>
            <a:r>
              <a:rPr lang="en-US" dirty="0">
                <a:sym typeface="Wingdings" panose="05000000000000000000" pitchFamily="2" charset="2"/>
              </a:rPr>
              <a:t> Team Workstation (via MSU Office 365)</a:t>
            </a:r>
          </a:p>
          <a:p>
            <a:pPr lvl="2"/>
            <a:r>
              <a:rPr lang="en-US" dirty="0">
                <a:sym typeface="Wingdings" panose="05000000000000000000" pitchFamily="2" charset="2"/>
              </a:rPr>
              <a:t>Team Workstation  MSU network storage</a:t>
            </a:r>
            <a:endParaRPr lang="en-US" dirty="0"/>
          </a:p>
          <a:p>
            <a:pPr lvl="2"/>
            <a:r>
              <a:rPr lang="en-US" dirty="0"/>
              <a:t>Team Workstations and MSU storage </a:t>
            </a:r>
            <a:r>
              <a:rPr lang="en-US" dirty="0">
                <a:sym typeface="Wingdings" panose="05000000000000000000" pitchFamily="2" charset="2"/>
              </a:rPr>
              <a:t></a:t>
            </a:r>
            <a:r>
              <a:rPr lang="en-US" dirty="0"/>
              <a:t> Sponsor (via email)</a:t>
            </a:r>
          </a:p>
          <a:p>
            <a:pPr lvl="2"/>
            <a:r>
              <a:rPr lang="en-US" dirty="0"/>
              <a:t>Team Workstations and MSU storage </a:t>
            </a:r>
            <a:r>
              <a:rPr lang="en-US" dirty="0">
                <a:sym typeface="Wingdings" panose="05000000000000000000" pitchFamily="2" charset="2"/>
              </a:rPr>
              <a:t> Sponsor (via sponsor portal)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43721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FB1A076B-7D6F-C60F-51B5-FBEEC2953F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71775" y="164844"/>
            <a:ext cx="5878154" cy="56676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06155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Rectangle: Rounded Corners 42">
            <a:extLst>
              <a:ext uri="{FF2B5EF4-FFF2-40B4-BE49-F238E27FC236}">
                <a16:creationId xmlns:a16="http://schemas.microsoft.com/office/drawing/2014/main" id="{FB7401B8-2FA9-938B-C874-2F2637A0400E}"/>
              </a:ext>
            </a:extLst>
          </p:cNvPr>
          <p:cNvSpPr/>
          <p:nvPr/>
        </p:nvSpPr>
        <p:spPr>
          <a:xfrm>
            <a:off x="248093" y="474921"/>
            <a:ext cx="2132960" cy="2870791"/>
          </a:xfrm>
          <a:prstGeom prst="roundRect">
            <a:avLst>
              <a:gd name="adj" fmla="val 4704"/>
            </a:avLst>
          </a:prstGeom>
          <a:solidFill>
            <a:schemeClr val="bg1">
              <a:lumMod val="85000"/>
            </a:schemeClr>
          </a:solidFill>
          <a:ln w="12700">
            <a:solidFill>
              <a:schemeClr val="tx1">
                <a:lumMod val="95000"/>
                <a:lumOff val="5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4" name="Rectangle: Rounded Corners 43">
            <a:extLst>
              <a:ext uri="{FF2B5EF4-FFF2-40B4-BE49-F238E27FC236}">
                <a16:creationId xmlns:a16="http://schemas.microsoft.com/office/drawing/2014/main" id="{7A9DE4D8-C709-1C3A-2C1B-563A752DC38D}"/>
              </a:ext>
            </a:extLst>
          </p:cNvPr>
          <p:cNvSpPr/>
          <p:nvPr/>
        </p:nvSpPr>
        <p:spPr>
          <a:xfrm>
            <a:off x="4282364" y="474921"/>
            <a:ext cx="3401006" cy="2870791"/>
          </a:xfrm>
          <a:prstGeom prst="roundRect">
            <a:avLst>
              <a:gd name="adj" fmla="val 4704"/>
            </a:avLst>
          </a:prstGeom>
          <a:solidFill>
            <a:schemeClr val="bg1">
              <a:lumMod val="85000"/>
            </a:schemeClr>
          </a:solidFill>
          <a:ln w="12700">
            <a:solidFill>
              <a:schemeClr val="tx1">
                <a:lumMod val="95000"/>
                <a:lumOff val="5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: Rounded Corners 44">
            <a:extLst>
              <a:ext uri="{FF2B5EF4-FFF2-40B4-BE49-F238E27FC236}">
                <a16:creationId xmlns:a16="http://schemas.microsoft.com/office/drawing/2014/main" id="{8BA37572-BD7D-C672-2FA4-6901B2E664BC}"/>
              </a:ext>
            </a:extLst>
          </p:cNvPr>
          <p:cNvSpPr/>
          <p:nvPr/>
        </p:nvSpPr>
        <p:spPr>
          <a:xfrm>
            <a:off x="9862188" y="474921"/>
            <a:ext cx="2132960" cy="2870791"/>
          </a:xfrm>
          <a:prstGeom prst="roundRect">
            <a:avLst>
              <a:gd name="adj" fmla="val 4704"/>
            </a:avLst>
          </a:prstGeom>
          <a:solidFill>
            <a:schemeClr val="bg1">
              <a:lumMod val="85000"/>
            </a:schemeClr>
          </a:solidFill>
          <a:ln w="12700">
            <a:solidFill>
              <a:schemeClr val="tx1">
                <a:lumMod val="95000"/>
                <a:lumOff val="5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: Rounded Corners 45">
            <a:extLst>
              <a:ext uri="{FF2B5EF4-FFF2-40B4-BE49-F238E27FC236}">
                <a16:creationId xmlns:a16="http://schemas.microsoft.com/office/drawing/2014/main" id="{34B3B91C-97FF-8614-6E42-CD39FEBEBA07}"/>
              </a:ext>
            </a:extLst>
          </p:cNvPr>
          <p:cNvSpPr/>
          <p:nvPr/>
        </p:nvSpPr>
        <p:spPr>
          <a:xfrm>
            <a:off x="4290528" y="3899423"/>
            <a:ext cx="3410771" cy="1792198"/>
          </a:xfrm>
          <a:prstGeom prst="roundRect">
            <a:avLst>
              <a:gd name="adj" fmla="val 4704"/>
            </a:avLst>
          </a:prstGeom>
          <a:solidFill>
            <a:schemeClr val="bg1">
              <a:lumMod val="85000"/>
            </a:schemeClr>
          </a:solidFill>
          <a:ln w="12700">
            <a:solidFill>
              <a:schemeClr val="tx1">
                <a:lumMod val="95000"/>
                <a:lumOff val="5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Graphic 6" descr="Server with solid fill">
            <a:extLst>
              <a:ext uri="{FF2B5EF4-FFF2-40B4-BE49-F238E27FC236}">
                <a16:creationId xmlns:a16="http://schemas.microsoft.com/office/drawing/2014/main" id="{C2C575AB-BE44-6F1F-7401-0AE47A68235C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645356" y="4526816"/>
            <a:ext cx="842528" cy="842528"/>
          </a:xfrm>
          <a:prstGeom prst="rect">
            <a:avLst/>
          </a:prstGeom>
        </p:spPr>
      </p:pic>
      <p:pic>
        <p:nvPicPr>
          <p:cNvPr id="23" name="Graphic 22" descr="Laptop with solid fill">
            <a:extLst>
              <a:ext uri="{FF2B5EF4-FFF2-40B4-BE49-F238E27FC236}">
                <a16:creationId xmlns:a16="http://schemas.microsoft.com/office/drawing/2014/main" id="{7CB9D7BD-F6D6-C00A-D326-E2834893BC8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587335" y="2088017"/>
            <a:ext cx="1127939" cy="1127939"/>
          </a:xfrm>
          <a:prstGeom prst="rect">
            <a:avLst/>
          </a:prstGeom>
        </p:spPr>
      </p:pic>
      <p:pic>
        <p:nvPicPr>
          <p:cNvPr id="24" name="Graphic 23" descr="Laptop with solid fill">
            <a:extLst>
              <a:ext uri="{FF2B5EF4-FFF2-40B4-BE49-F238E27FC236}">
                <a16:creationId xmlns:a16="http://schemas.microsoft.com/office/drawing/2014/main" id="{4E6E713D-ECE2-8D5B-FEA3-034D36F9472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311139" y="2088017"/>
            <a:ext cx="1127939" cy="1127939"/>
          </a:xfrm>
          <a:prstGeom prst="rect">
            <a:avLst/>
          </a:prstGeom>
        </p:spPr>
      </p:pic>
      <p:pic>
        <p:nvPicPr>
          <p:cNvPr id="25" name="Graphic 24" descr="Laptop with solid fill">
            <a:extLst>
              <a:ext uri="{FF2B5EF4-FFF2-40B4-BE49-F238E27FC236}">
                <a16:creationId xmlns:a16="http://schemas.microsoft.com/office/drawing/2014/main" id="{F6E7C005-C150-439E-56F7-375BD8D682C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423232" y="901637"/>
            <a:ext cx="1127939" cy="1127939"/>
          </a:xfrm>
          <a:prstGeom prst="rect">
            <a:avLst/>
          </a:prstGeom>
        </p:spPr>
      </p:pic>
      <p:pic>
        <p:nvPicPr>
          <p:cNvPr id="27" name="Graphic 26" descr="A robot with a raised arm">
            <a:extLst>
              <a:ext uri="{FF2B5EF4-FFF2-40B4-BE49-F238E27FC236}">
                <a16:creationId xmlns:a16="http://schemas.microsoft.com/office/drawing/2014/main" id="{45EC57E8-35AE-07C5-2BC1-B8A83D0C76D6}"/>
              </a:ext>
            </a:extLst>
          </p:cNvPr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03848" y="808792"/>
            <a:ext cx="2407164" cy="2407164"/>
          </a:xfrm>
          <a:prstGeom prst="rect">
            <a:avLst/>
          </a:prstGeom>
        </p:spPr>
      </p:pic>
      <p:pic>
        <p:nvPicPr>
          <p:cNvPr id="29" name="Graphic 28" descr="Share with solid fill">
            <a:extLst>
              <a:ext uri="{FF2B5EF4-FFF2-40B4-BE49-F238E27FC236}">
                <a16:creationId xmlns:a16="http://schemas.microsoft.com/office/drawing/2014/main" id="{949D29CF-081C-363C-12A8-6F9F3DC86020}"/>
              </a:ext>
            </a:extLst>
          </p:cNvPr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5634647" y="2029576"/>
            <a:ext cx="364451" cy="364451"/>
          </a:xfrm>
          <a:prstGeom prst="rect">
            <a:avLst/>
          </a:prstGeom>
        </p:spPr>
      </p:pic>
      <p:pic>
        <p:nvPicPr>
          <p:cNvPr id="31" name="Graphic 30" descr="Web design with solid fill">
            <a:extLst>
              <a:ext uri="{FF2B5EF4-FFF2-40B4-BE49-F238E27FC236}">
                <a16:creationId xmlns:a16="http://schemas.microsoft.com/office/drawing/2014/main" id="{25693DB7-80F5-9AF6-73BF-22D592C5E198}"/>
              </a:ext>
            </a:extLst>
          </p:cNvPr>
          <p:cNvPicPr>
            <a:picLocks noChangeAspect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8467954" y="2239734"/>
            <a:ext cx="609649" cy="609649"/>
          </a:xfrm>
          <a:prstGeom prst="rect">
            <a:avLst/>
          </a:prstGeom>
        </p:spPr>
      </p:pic>
      <p:pic>
        <p:nvPicPr>
          <p:cNvPr id="33" name="Graphic 32" descr="@ with solid fill">
            <a:extLst>
              <a:ext uri="{FF2B5EF4-FFF2-40B4-BE49-F238E27FC236}">
                <a16:creationId xmlns:a16="http://schemas.microsoft.com/office/drawing/2014/main" id="{42D775DA-3106-D786-0B6E-126334F24108}"/>
              </a:ext>
            </a:extLst>
          </p:cNvPr>
          <p:cNvPicPr>
            <a:picLocks noChangeAspect="1"/>
          </p:cNvPicPr>
          <p:nvPr/>
        </p:nvPicPr>
        <p:blipFill>
          <a:blip r:embed="rId12" cstate="email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8467878" y="965555"/>
            <a:ext cx="609649" cy="609649"/>
          </a:xfrm>
          <a:prstGeom prst="rect">
            <a:avLst/>
          </a:prstGeom>
        </p:spPr>
      </p:pic>
      <p:pic>
        <p:nvPicPr>
          <p:cNvPr id="34" name="Graphic 33" descr="@ with solid fill">
            <a:extLst>
              <a:ext uri="{FF2B5EF4-FFF2-40B4-BE49-F238E27FC236}">
                <a16:creationId xmlns:a16="http://schemas.microsoft.com/office/drawing/2014/main" id="{AD9E32C8-A4C3-B0F2-271F-241ECBDD2E07}"/>
              </a:ext>
            </a:extLst>
          </p:cNvPr>
          <p:cNvPicPr>
            <a:picLocks noChangeAspect="1"/>
          </p:cNvPicPr>
          <p:nvPr/>
        </p:nvPicPr>
        <p:blipFill>
          <a:blip r:embed="rId12" cstate="email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6000796" y="2102635"/>
            <a:ext cx="218334" cy="218334"/>
          </a:xfrm>
          <a:prstGeom prst="rect">
            <a:avLst/>
          </a:prstGeom>
        </p:spPr>
      </p:pic>
      <p:pic>
        <p:nvPicPr>
          <p:cNvPr id="40" name="Graphic 39" descr="Building with solid fill">
            <a:extLst>
              <a:ext uri="{FF2B5EF4-FFF2-40B4-BE49-F238E27FC236}">
                <a16:creationId xmlns:a16="http://schemas.microsoft.com/office/drawing/2014/main" id="{C74137A2-B45C-873F-76E5-3C6AD06E1CE8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9995956" y="1256641"/>
            <a:ext cx="1888848" cy="1888848"/>
          </a:xfrm>
          <a:prstGeom prst="rect">
            <a:avLst/>
          </a:prstGeom>
        </p:spPr>
      </p:pic>
      <p:pic>
        <p:nvPicPr>
          <p:cNvPr id="42" name="Graphic 41" descr="Usb Stick with solid fill">
            <a:extLst>
              <a:ext uri="{FF2B5EF4-FFF2-40B4-BE49-F238E27FC236}">
                <a16:creationId xmlns:a16="http://schemas.microsoft.com/office/drawing/2014/main" id="{0F909C0C-3D49-F163-77F3-C12290050D86}"/>
              </a:ext>
            </a:extLst>
          </p:cNvPr>
          <p:cNvPicPr>
            <a:picLocks noChangeAspect="1"/>
          </p:cNvPicPr>
          <p:nvPr/>
        </p:nvPicPr>
        <p:blipFill>
          <a:blip r:embed="rId16" cstate="email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2966042" y="1256641"/>
            <a:ext cx="685838" cy="685838"/>
          </a:xfrm>
          <a:prstGeom prst="rect">
            <a:avLst/>
          </a:prstGeom>
        </p:spPr>
      </p:pic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BEE29AD8-CB79-4AB5-6D68-5979B484FF24}"/>
              </a:ext>
            </a:extLst>
          </p:cNvPr>
          <p:cNvCxnSpPr/>
          <p:nvPr/>
        </p:nvCxnSpPr>
        <p:spPr>
          <a:xfrm>
            <a:off x="2381053" y="1934936"/>
            <a:ext cx="1901311" cy="0"/>
          </a:xfrm>
          <a:prstGeom prst="straightConnector1">
            <a:avLst/>
          </a:prstGeom>
          <a:ln>
            <a:solidFill>
              <a:srgbClr val="660000"/>
            </a:solidFill>
            <a:headEnd type="triangle" w="lg" len="lg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FF1AC83B-2543-C9C7-1C48-C5177850AF37}"/>
              </a:ext>
            </a:extLst>
          </p:cNvPr>
          <p:cNvCxnSpPr>
            <a:cxnSpLocks/>
          </p:cNvCxnSpPr>
          <p:nvPr/>
        </p:nvCxnSpPr>
        <p:spPr>
          <a:xfrm>
            <a:off x="7683219" y="1555968"/>
            <a:ext cx="2178969" cy="621"/>
          </a:xfrm>
          <a:prstGeom prst="straightConnector1">
            <a:avLst/>
          </a:prstGeom>
          <a:ln>
            <a:solidFill>
              <a:srgbClr val="660000"/>
            </a:solidFill>
            <a:prstDash val="dash"/>
            <a:headEnd type="triangle" w="lg" len="lg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id="{B1F5E04B-4410-6D0B-03BE-3FF98E251D86}"/>
              </a:ext>
            </a:extLst>
          </p:cNvPr>
          <p:cNvCxnSpPr>
            <a:cxnSpLocks/>
          </p:cNvCxnSpPr>
          <p:nvPr/>
        </p:nvCxnSpPr>
        <p:spPr>
          <a:xfrm flipV="1">
            <a:off x="5038782" y="1814342"/>
            <a:ext cx="413402" cy="503368"/>
          </a:xfrm>
          <a:prstGeom prst="straightConnector1">
            <a:avLst/>
          </a:prstGeom>
          <a:ln>
            <a:solidFill>
              <a:srgbClr val="660000"/>
            </a:solidFill>
            <a:prstDash val="dash"/>
            <a:headEnd type="triangle" w="lg" len="lg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>
            <a:extLst>
              <a:ext uri="{FF2B5EF4-FFF2-40B4-BE49-F238E27FC236}">
                <a16:creationId xmlns:a16="http://schemas.microsoft.com/office/drawing/2014/main" id="{73CE0F49-7089-61CC-A862-FFE2BF497D11}"/>
              </a:ext>
            </a:extLst>
          </p:cNvPr>
          <p:cNvCxnSpPr>
            <a:cxnSpLocks/>
          </p:cNvCxnSpPr>
          <p:nvPr/>
        </p:nvCxnSpPr>
        <p:spPr>
          <a:xfrm flipH="1" flipV="1">
            <a:off x="6519364" y="1810512"/>
            <a:ext cx="411480" cy="502920"/>
          </a:xfrm>
          <a:prstGeom prst="straightConnector1">
            <a:avLst/>
          </a:prstGeom>
          <a:ln>
            <a:solidFill>
              <a:srgbClr val="660000"/>
            </a:solidFill>
            <a:prstDash val="dash"/>
            <a:headEnd type="triangle" w="lg" len="lg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>
            <a:extLst>
              <a:ext uri="{FF2B5EF4-FFF2-40B4-BE49-F238E27FC236}">
                <a16:creationId xmlns:a16="http://schemas.microsoft.com/office/drawing/2014/main" id="{43587FD2-DF4E-6576-4A63-7EF1D1473A57}"/>
              </a:ext>
            </a:extLst>
          </p:cNvPr>
          <p:cNvCxnSpPr>
            <a:cxnSpLocks/>
          </p:cNvCxnSpPr>
          <p:nvPr/>
        </p:nvCxnSpPr>
        <p:spPr>
          <a:xfrm>
            <a:off x="5559879" y="2748757"/>
            <a:ext cx="881742" cy="0"/>
          </a:xfrm>
          <a:prstGeom prst="straightConnector1">
            <a:avLst/>
          </a:prstGeom>
          <a:ln>
            <a:solidFill>
              <a:srgbClr val="660000"/>
            </a:solidFill>
            <a:prstDash val="dash"/>
            <a:headEnd type="triangle" w="lg" len="lg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>
            <a:extLst>
              <a:ext uri="{FF2B5EF4-FFF2-40B4-BE49-F238E27FC236}">
                <a16:creationId xmlns:a16="http://schemas.microsoft.com/office/drawing/2014/main" id="{2038BFD3-2EC0-0369-D174-551681690D9F}"/>
              </a:ext>
            </a:extLst>
          </p:cNvPr>
          <p:cNvCxnSpPr>
            <a:cxnSpLocks/>
            <a:stCxn id="46" idx="0"/>
            <a:endCxn id="44" idx="2"/>
          </p:cNvCxnSpPr>
          <p:nvPr/>
        </p:nvCxnSpPr>
        <p:spPr>
          <a:xfrm flipH="1" flipV="1">
            <a:off x="5982867" y="3345712"/>
            <a:ext cx="13047" cy="553711"/>
          </a:xfrm>
          <a:prstGeom prst="straightConnector1">
            <a:avLst/>
          </a:prstGeom>
          <a:ln>
            <a:solidFill>
              <a:srgbClr val="660000"/>
            </a:solidFill>
            <a:prstDash val="dash"/>
            <a:headEnd type="triangle" w="lg" len="lg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9" name="TextBox 78">
            <a:extLst>
              <a:ext uri="{FF2B5EF4-FFF2-40B4-BE49-F238E27FC236}">
                <a16:creationId xmlns:a16="http://schemas.microsoft.com/office/drawing/2014/main" id="{C61E9E87-0D5F-B36F-F549-5AC456BC0BE8}"/>
              </a:ext>
            </a:extLst>
          </p:cNvPr>
          <p:cNvSpPr txBox="1"/>
          <p:nvPr/>
        </p:nvSpPr>
        <p:spPr>
          <a:xfrm>
            <a:off x="248093" y="474921"/>
            <a:ext cx="21329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u="sng" dirty="0">
                <a:latin typeface="Arial Rounded MT Bold" panose="020F0704030504030204" pitchFamily="34" charset="0"/>
              </a:rPr>
              <a:t>Cowbell Test Robot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0D8E40BD-0D3A-13EC-BADD-9CDE01383435}"/>
              </a:ext>
            </a:extLst>
          </p:cNvPr>
          <p:cNvSpPr txBox="1"/>
          <p:nvPr/>
        </p:nvSpPr>
        <p:spPr>
          <a:xfrm>
            <a:off x="4282364" y="476636"/>
            <a:ext cx="340100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u="sng" dirty="0">
                <a:latin typeface="Arial Rounded MT Bold" panose="020F0704030504030204" pitchFamily="34" charset="0"/>
              </a:rPr>
              <a:t>MSU Cowbell Lab 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06D8776E-BD73-A654-887F-F594354056D8}"/>
              </a:ext>
            </a:extLst>
          </p:cNvPr>
          <p:cNvSpPr txBox="1"/>
          <p:nvPr/>
        </p:nvSpPr>
        <p:spPr>
          <a:xfrm>
            <a:off x="9862187" y="469994"/>
            <a:ext cx="213296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u="sng" dirty="0">
                <a:latin typeface="Arial Rounded MT Bold" panose="020F0704030504030204" pitchFamily="34" charset="0"/>
              </a:rPr>
              <a:t>More Cowbell Inc.</a:t>
            </a:r>
          </a:p>
          <a:p>
            <a:pPr algn="ctr"/>
            <a:r>
              <a:rPr lang="en-US" sz="1600" b="1" dirty="0">
                <a:latin typeface="Arial Rounded MT Bold" panose="020F0704030504030204" pitchFamily="34" charset="0"/>
              </a:rPr>
              <a:t>(Sponsor)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00294F12-C88F-FEE0-99AE-9E6E5653B943}"/>
              </a:ext>
            </a:extLst>
          </p:cNvPr>
          <p:cNvSpPr txBox="1"/>
          <p:nvPr/>
        </p:nvSpPr>
        <p:spPr>
          <a:xfrm>
            <a:off x="4300293" y="3903006"/>
            <a:ext cx="340100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u="sng" dirty="0">
                <a:latin typeface="Arial Rounded MT Bold" panose="020F0704030504030204" pitchFamily="34" charset="0"/>
              </a:rPr>
              <a:t>MSU Network Storage </a:t>
            </a:r>
          </a:p>
        </p:txBody>
      </p:sp>
      <p:pic>
        <p:nvPicPr>
          <p:cNvPr id="84" name="Graphic 83" descr="Server with solid fill">
            <a:extLst>
              <a:ext uri="{FF2B5EF4-FFF2-40B4-BE49-F238E27FC236}">
                <a16:creationId xmlns:a16="http://schemas.microsoft.com/office/drawing/2014/main" id="{9DFA42AB-61BD-2803-A263-5BB6D1435BBF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579532" y="4526816"/>
            <a:ext cx="842528" cy="842528"/>
          </a:xfrm>
          <a:prstGeom prst="rect">
            <a:avLst/>
          </a:prstGeom>
        </p:spPr>
      </p:pic>
      <p:pic>
        <p:nvPicPr>
          <p:cNvPr id="85" name="Graphic 84" descr="Server with solid fill">
            <a:extLst>
              <a:ext uri="{FF2B5EF4-FFF2-40B4-BE49-F238E27FC236}">
                <a16:creationId xmlns:a16="http://schemas.microsoft.com/office/drawing/2014/main" id="{FD304521-D993-C94E-F391-B0D96934908B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509580" y="4526816"/>
            <a:ext cx="842528" cy="842528"/>
          </a:xfrm>
          <a:prstGeom prst="rect">
            <a:avLst/>
          </a:prstGeom>
        </p:spPr>
      </p:pic>
      <p:cxnSp>
        <p:nvCxnSpPr>
          <p:cNvPr id="2" name="Straight Arrow Connector 1">
            <a:extLst>
              <a:ext uri="{FF2B5EF4-FFF2-40B4-BE49-F238E27FC236}">
                <a16:creationId xmlns:a16="http://schemas.microsoft.com/office/drawing/2014/main" id="{75DE2B02-EF45-1ABA-4433-15129DD7ABE0}"/>
              </a:ext>
            </a:extLst>
          </p:cNvPr>
          <p:cNvCxnSpPr>
            <a:cxnSpLocks/>
          </p:cNvCxnSpPr>
          <p:nvPr/>
        </p:nvCxnSpPr>
        <p:spPr>
          <a:xfrm>
            <a:off x="7690017" y="2221119"/>
            <a:ext cx="2178969" cy="621"/>
          </a:xfrm>
          <a:prstGeom prst="straightConnector1">
            <a:avLst/>
          </a:prstGeom>
          <a:ln>
            <a:solidFill>
              <a:srgbClr val="660000"/>
            </a:solidFill>
            <a:prstDash val="dash"/>
            <a:headEnd type="none" w="lg" len="lg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48534609"/>
      </p:ext>
    </p:extLst>
  </p:cSld>
  <p:clrMapOvr>
    <a:masterClrMapping/>
  </p:clrMapOvr>
</p:sld>
</file>

<file path=ppt/theme/theme1.xml><?xml version="1.0" encoding="utf-8"?>
<a:theme xmlns:a="http://schemas.openxmlformats.org/drawingml/2006/main" name="MSU_Maroon&amp;Grey">
  <a:themeElements>
    <a:clrScheme name="MSU Colors">
      <a:dk1>
        <a:srgbClr val="000000"/>
      </a:dk1>
      <a:lt1>
        <a:srgbClr val="FFFFFF"/>
      </a:lt1>
      <a:dk2>
        <a:srgbClr val="5D1724"/>
      </a:dk2>
      <a:lt2>
        <a:srgbClr val="E2E4DB"/>
      </a:lt2>
      <a:accent1>
        <a:srgbClr val="5E091A"/>
      </a:accent1>
      <a:accent2>
        <a:srgbClr val="410611"/>
      </a:accent2>
      <a:accent3>
        <a:srgbClr val="545651"/>
      </a:accent3>
      <a:accent4>
        <a:srgbClr val="848780"/>
      </a:accent4>
      <a:accent5>
        <a:srgbClr val="B9BDB3"/>
      </a:accent5>
      <a:accent6>
        <a:srgbClr val="890C25"/>
      </a:accent6>
      <a:hlink>
        <a:srgbClr val="890C25"/>
      </a:hlink>
      <a:folHlink>
        <a:srgbClr val="890C25"/>
      </a:folHlink>
    </a:clrScheme>
    <a:fontScheme name="Executive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MSU_Maroon&amp;Grey.thmx</Template>
  <TotalTime>1356</TotalTime>
  <Words>427</Words>
  <Application>Microsoft Office PowerPoint</Application>
  <PresentationFormat>Widescreen</PresentationFormat>
  <Paragraphs>75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Arial Rounded MT Bold</vt:lpstr>
      <vt:lpstr>Century Gothic</vt:lpstr>
      <vt:lpstr>Palatino Linotype</vt:lpstr>
      <vt:lpstr>MSU_Maroon&amp;Grey</vt:lpstr>
      <vt:lpstr>Research Data Flow and Why it Matters</vt:lpstr>
      <vt:lpstr>Research Data</vt:lpstr>
      <vt:lpstr>Data Flow</vt:lpstr>
      <vt:lpstr>Data Requirements</vt:lpstr>
      <vt:lpstr>Scenario – Data Types</vt:lpstr>
      <vt:lpstr>Scenario – Data Storage</vt:lpstr>
      <vt:lpstr>Scenario – Data Transfer</vt:lpstr>
      <vt:lpstr>PowerPoint Presentation</vt:lpstr>
      <vt:lpstr>PowerPoint Presentation</vt:lpstr>
      <vt:lpstr>PowerPoint Presentation</vt:lpstr>
      <vt:lpstr>Benefits</vt:lpstr>
      <vt:lpstr>Thank You</vt:lpstr>
    </vt:vector>
  </TitlesOfParts>
  <Company>Mississippi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Heather Rowe</dc:creator>
  <cp:lastModifiedBy>Blaylock, Kendall</cp:lastModifiedBy>
  <cp:revision>25</cp:revision>
  <dcterms:created xsi:type="dcterms:W3CDTF">2015-07-09T18:42:12Z</dcterms:created>
  <dcterms:modified xsi:type="dcterms:W3CDTF">2023-09-13T19:03:52Z</dcterms:modified>
</cp:coreProperties>
</file>